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8"/>
  </p:notesMasterIdLst>
  <p:handoutMasterIdLst>
    <p:handoutMasterId r:id="rId49"/>
  </p:handoutMasterIdLst>
  <p:sldIdLst>
    <p:sldId id="257" r:id="rId5"/>
    <p:sldId id="389" r:id="rId6"/>
    <p:sldId id="317" r:id="rId7"/>
    <p:sldId id="392" r:id="rId8"/>
    <p:sldId id="393" r:id="rId9"/>
    <p:sldId id="394" r:id="rId10"/>
    <p:sldId id="395" r:id="rId11"/>
    <p:sldId id="396" r:id="rId12"/>
    <p:sldId id="403" r:id="rId13"/>
    <p:sldId id="397" r:id="rId14"/>
    <p:sldId id="398" r:id="rId15"/>
    <p:sldId id="399" r:id="rId16"/>
    <p:sldId id="400" r:id="rId17"/>
    <p:sldId id="405" r:id="rId18"/>
    <p:sldId id="406" r:id="rId19"/>
    <p:sldId id="407" r:id="rId20"/>
    <p:sldId id="401" r:id="rId21"/>
    <p:sldId id="425" r:id="rId22"/>
    <p:sldId id="427" r:id="rId23"/>
    <p:sldId id="402" r:id="rId24"/>
    <p:sldId id="404" r:id="rId25"/>
    <p:sldId id="411" r:id="rId26"/>
    <p:sldId id="412" r:id="rId27"/>
    <p:sldId id="413" r:id="rId28"/>
    <p:sldId id="414" r:id="rId29"/>
    <p:sldId id="415" r:id="rId30"/>
    <p:sldId id="416" r:id="rId31"/>
    <p:sldId id="417" r:id="rId32"/>
    <p:sldId id="418" r:id="rId33"/>
    <p:sldId id="419" r:id="rId34"/>
    <p:sldId id="420" r:id="rId35"/>
    <p:sldId id="423" r:id="rId36"/>
    <p:sldId id="268" r:id="rId37"/>
    <p:sldId id="424" r:id="rId38"/>
    <p:sldId id="384" r:id="rId39"/>
    <p:sldId id="277" r:id="rId40"/>
    <p:sldId id="278" r:id="rId41"/>
    <p:sldId id="279" r:id="rId42"/>
    <p:sldId id="272" r:id="rId43"/>
    <p:sldId id="270" r:id="rId44"/>
    <p:sldId id="281" r:id="rId45"/>
    <p:sldId id="321" r:id="rId46"/>
    <p:sldId id="39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07674-9A74-4A33-B059-EE5669DD2B37}" v="90" dt="2023-04-14T02:18:35.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4" autoAdjust="0"/>
    <p:restoredTop sz="93725" autoAdjust="0"/>
  </p:normalViewPr>
  <p:slideViewPr>
    <p:cSldViewPr snapToGrid="0">
      <p:cViewPr varScale="1">
        <p:scale>
          <a:sx n="75" d="100"/>
          <a:sy n="75" d="100"/>
        </p:scale>
        <p:origin x="48" y="221"/>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ha Acharya" userId="ae504b88a2682b71" providerId="LiveId" clId="{A7C07674-9A74-4A33-B059-EE5669DD2B37}"/>
    <pc:docChg chg="undo redo modSld modMainMaster modShowInfo">
      <pc:chgData name="Esha Acharya" userId="ae504b88a2682b71" providerId="LiveId" clId="{A7C07674-9A74-4A33-B059-EE5669DD2B37}" dt="2023-04-14T02:18:35.778" v="100"/>
      <pc:docMkLst>
        <pc:docMk/>
      </pc:docMkLst>
      <pc:sldChg chg="modTransition">
        <pc:chgData name="Esha Acharya" userId="ae504b88a2682b71" providerId="LiveId" clId="{A7C07674-9A74-4A33-B059-EE5669DD2B37}" dt="2023-04-14T02:18:35.778" v="100"/>
        <pc:sldMkLst>
          <pc:docMk/>
          <pc:sldMk cId="752814286" sldId="257"/>
        </pc:sldMkLst>
      </pc:sldChg>
      <pc:sldChg chg="addSp delSp modSp mod modTransition">
        <pc:chgData name="Esha Acharya" userId="ae504b88a2682b71" providerId="LiveId" clId="{A7C07674-9A74-4A33-B059-EE5669DD2B37}" dt="2023-04-14T02:18:35.778" v="100"/>
        <pc:sldMkLst>
          <pc:docMk/>
          <pc:sldMk cId="2979876663" sldId="268"/>
        </pc:sldMkLst>
        <pc:spChg chg="add del">
          <ac:chgData name="Esha Acharya" userId="ae504b88a2682b71" providerId="LiveId" clId="{A7C07674-9A74-4A33-B059-EE5669DD2B37}" dt="2023-04-13T12:58:08.355" v="14" actId="931"/>
          <ac:spMkLst>
            <pc:docMk/>
            <pc:sldMk cId="2979876663" sldId="268"/>
            <ac:spMk id="20" creationId="{39ED0961-C189-F521-ADFE-EC64F36E6111}"/>
          </ac:spMkLst>
        </pc:spChg>
        <pc:picChg chg="add del mod">
          <ac:chgData name="Esha Acharya" userId="ae504b88a2682b71" providerId="LiveId" clId="{A7C07674-9A74-4A33-B059-EE5669DD2B37}" dt="2023-04-13T12:57:27.674" v="4" actId="931"/>
          <ac:picMkLst>
            <pc:docMk/>
            <pc:sldMk cId="2979876663" sldId="268"/>
            <ac:picMk id="3" creationId="{4D80AC4B-5DF9-6C0F-E260-F071E7A27FF2}"/>
          </ac:picMkLst>
        </pc:picChg>
        <pc:picChg chg="add del mod">
          <ac:chgData name="Esha Acharya" userId="ae504b88a2682b71" providerId="LiveId" clId="{A7C07674-9A74-4A33-B059-EE5669DD2B37}" dt="2023-04-13T12:58:01.552" v="13" actId="931"/>
          <ac:picMkLst>
            <pc:docMk/>
            <pc:sldMk cId="2979876663" sldId="268"/>
            <ac:picMk id="5" creationId="{11F11D8E-26B0-2E0E-A6A4-A2E8738C6971}"/>
          </ac:picMkLst>
        </pc:picChg>
        <pc:picChg chg="add mod">
          <ac:chgData name="Esha Acharya" userId="ae504b88a2682b71" providerId="LiveId" clId="{A7C07674-9A74-4A33-B059-EE5669DD2B37}" dt="2023-04-13T12:58:10.744" v="16" actId="962"/>
          <ac:picMkLst>
            <pc:docMk/>
            <pc:sldMk cId="2979876663" sldId="268"/>
            <ac:picMk id="11" creationId="{EE13BE13-720C-F87F-77BE-C1139EBA3C9C}"/>
          </ac:picMkLst>
        </pc:picChg>
      </pc:sldChg>
      <pc:sldChg chg="modTransition">
        <pc:chgData name="Esha Acharya" userId="ae504b88a2682b71" providerId="LiveId" clId="{A7C07674-9A74-4A33-B059-EE5669DD2B37}" dt="2023-04-14T02:18:35.778" v="100"/>
        <pc:sldMkLst>
          <pc:docMk/>
          <pc:sldMk cId="3891345585" sldId="270"/>
        </pc:sldMkLst>
      </pc:sldChg>
      <pc:sldChg chg="modTransition">
        <pc:chgData name="Esha Acharya" userId="ae504b88a2682b71" providerId="LiveId" clId="{A7C07674-9A74-4A33-B059-EE5669DD2B37}" dt="2023-04-14T02:18:35.778" v="100"/>
        <pc:sldMkLst>
          <pc:docMk/>
          <pc:sldMk cId="2624630061" sldId="272"/>
        </pc:sldMkLst>
      </pc:sldChg>
      <pc:sldChg chg="modTransition">
        <pc:chgData name="Esha Acharya" userId="ae504b88a2682b71" providerId="LiveId" clId="{A7C07674-9A74-4A33-B059-EE5669DD2B37}" dt="2023-04-14T02:18:35.778" v="100"/>
        <pc:sldMkLst>
          <pc:docMk/>
          <pc:sldMk cId="3740286033" sldId="277"/>
        </pc:sldMkLst>
      </pc:sldChg>
      <pc:sldChg chg="modTransition">
        <pc:chgData name="Esha Acharya" userId="ae504b88a2682b71" providerId="LiveId" clId="{A7C07674-9A74-4A33-B059-EE5669DD2B37}" dt="2023-04-14T02:18:35.778" v="100"/>
        <pc:sldMkLst>
          <pc:docMk/>
          <pc:sldMk cId="2496947791" sldId="278"/>
        </pc:sldMkLst>
      </pc:sldChg>
      <pc:sldChg chg="modTransition">
        <pc:chgData name="Esha Acharya" userId="ae504b88a2682b71" providerId="LiveId" clId="{A7C07674-9A74-4A33-B059-EE5669DD2B37}" dt="2023-04-14T02:18:35.778" v="100"/>
        <pc:sldMkLst>
          <pc:docMk/>
          <pc:sldMk cId="395518310" sldId="279"/>
        </pc:sldMkLst>
      </pc:sldChg>
      <pc:sldChg chg="modTransition">
        <pc:chgData name="Esha Acharya" userId="ae504b88a2682b71" providerId="LiveId" clId="{A7C07674-9A74-4A33-B059-EE5669DD2B37}" dt="2023-04-14T02:18:35.778" v="100"/>
        <pc:sldMkLst>
          <pc:docMk/>
          <pc:sldMk cId="1420547054" sldId="281"/>
        </pc:sldMkLst>
      </pc:sldChg>
      <pc:sldChg chg="modTransition">
        <pc:chgData name="Esha Acharya" userId="ae504b88a2682b71" providerId="LiveId" clId="{A7C07674-9A74-4A33-B059-EE5669DD2B37}" dt="2023-04-14T02:18:35.778" v="100"/>
        <pc:sldMkLst>
          <pc:docMk/>
          <pc:sldMk cId="560021826" sldId="317"/>
        </pc:sldMkLst>
      </pc:sldChg>
      <pc:sldChg chg="modTransition">
        <pc:chgData name="Esha Acharya" userId="ae504b88a2682b71" providerId="LiveId" clId="{A7C07674-9A74-4A33-B059-EE5669DD2B37}" dt="2023-04-14T02:18:35.778" v="100"/>
        <pc:sldMkLst>
          <pc:docMk/>
          <pc:sldMk cId="3521561301" sldId="321"/>
        </pc:sldMkLst>
      </pc:sldChg>
      <pc:sldChg chg="modTransition">
        <pc:chgData name="Esha Acharya" userId="ae504b88a2682b71" providerId="LiveId" clId="{A7C07674-9A74-4A33-B059-EE5669DD2B37}" dt="2023-04-14T02:18:35.778" v="100"/>
        <pc:sldMkLst>
          <pc:docMk/>
          <pc:sldMk cId="1125949987" sldId="384"/>
        </pc:sldMkLst>
      </pc:sldChg>
      <pc:sldChg chg="modTransition">
        <pc:chgData name="Esha Acharya" userId="ae504b88a2682b71" providerId="LiveId" clId="{A7C07674-9A74-4A33-B059-EE5669DD2B37}" dt="2023-04-14T02:18:35.778" v="100"/>
        <pc:sldMkLst>
          <pc:docMk/>
          <pc:sldMk cId="2313234867" sldId="389"/>
        </pc:sldMkLst>
      </pc:sldChg>
      <pc:sldChg chg="modTransition">
        <pc:chgData name="Esha Acharya" userId="ae504b88a2682b71" providerId="LiveId" clId="{A7C07674-9A74-4A33-B059-EE5669DD2B37}" dt="2023-04-14T02:18:35.778" v="100"/>
        <pc:sldMkLst>
          <pc:docMk/>
          <pc:sldMk cId="3247798845" sldId="391"/>
        </pc:sldMkLst>
      </pc:sldChg>
      <pc:sldChg chg="modTransition">
        <pc:chgData name="Esha Acharya" userId="ae504b88a2682b71" providerId="LiveId" clId="{A7C07674-9A74-4A33-B059-EE5669DD2B37}" dt="2023-04-14T02:18:35.778" v="100"/>
        <pc:sldMkLst>
          <pc:docMk/>
          <pc:sldMk cId="1021815367" sldId="392"/>
        </pc:sldMkLst>
      </pc:sldChg>
      <pc:sldChg chg="modTransition">
        <pc:chgData name="Esha Acharya" userId="ae504b88a2682b71" providerId="LiveId" clId="{A7C07674-9A74-4A33-B059-EE5669DD2B37}" dt="2023-04-14T02:18:35.778" v="100"/>
        <pc:sldMkLst>
          <pc:docMk/>
          <pc:sldMk cId="861640847" sldId="393"/>
        </pc:sldMkLst>
      </pc:sldChg>
      <pc:sldChg chg="modTransition">
        <pc:chgData name="Esha Acharya" userId="ae504b88a2682b71" providerId="LiveId" clId="{A7C07674-9A74-4A33-B059-EE5669DD2B37}" dt="2023-04-14T02:18:35.778" v="100"/>
        <pc:sldMkLst>
          <pc:docMk/>
          <pc:sldMk cId="1532129840" sldId="394"/>
        </pc:sldMkLst>
      </pc:sldChg>
      <pc:sldChg chg="modTransition">
        <pc:chgData name="Esha Acharya" userId="ae504b88a2682b71" providerId="LiveId" clId="{A7C07674-9A74-4A33-B059-EE5669DD2B37}" dt="2023-04-14T02:18:35.778" v="100"/>
        <pc:sldMkLst>
          <pc:docMk/>
          <pc:sldMk cId="821504238" sldId="395"/>
        </pc:sldMkLst>
      </pc:sldChg>
      <pc:sldChg chg="modTransition">
        <pc:chgData name="Esha Acharya" userId="ae504b88a2682b71" providerId="LiveId" clId="{A7C07674-9A74-4A33-B059-EE5669DD2B37}" dt="2023-04-14T02:18:35.778" v="100"/>
        <pc:sldMkLst>
          <pc:docMk/>
          <pc:sldMk cId="2018881046" sldId="396"/>
        </pc:sldMkLst>
      </pc:sldChg>
      <pc:sldChg chg="modTransition">
        <pc:chgData name="Esha Acharya" userId="ae504b88a2682b71" providerId="LiveId" clId="{A7C07674-9A74-4A33-B059-EE5669DD2B37}" dt="2023-04-14T02:18:35.778" v="100"/>
        <pc:sldMkLst>
          <pc:docMk/>
          <pc:sldMk cId="2177186179" sldId="397"/>
        </pc:sldMkLst>
      </pc:sldChg>
      <pc:sldChg chg="modTransition">
        <pc:chgData name="Esha Acharya" userId="ae504b88a2682b71" providerId="LiveId" clId="{A7C07674-9A74-4A33-B059-EE5669DD2B37}" dt="2023-04-14T02:18:35.778" v="100"/>
        <pc:sldMkLst>
          <pc:docMk/>
          <pc:sldMk cId="3708620441" sldId="398"/>
        </pc:sldMkLst>
      </pc:sldChg>
      <pc:sldChg chg="modTransition">
        <pc:chgData name="Esha Acharya" userId="ae504b88a2682b71" providerId="LiveId" clId="{A7C07674-9A74-4A33-B059-EE5669DD2B37}" dt="2023-04-14T02:18:35.778" v="100"/>
        <pc:sldMkLst>
          <pc:docMk/>
          <pc:sldMk cId="1469174910" sldId="399"/>
        </pc:sldMkLst>
      </pc:sldChg>
      <pc:sldChg chg="modTransition">
        <pc:chgData name="Esha Acharya" userId="ae504b88a2682b71" providerId="LiveId" clId="{A7C07674-9A74-4A33-B059-EE5669DD2B37}" dt="2023-04-14T02:18:35.778" v="100"/>
        <pc:sldMkLst>
          <pc:docMk/>
          <pc:sldMk cId="264740611" sldId="400"/>
        </pc:sldMkLst>
      </pc:sldChg>
      <pc:sldChg chg="modTransition">
        <pc:chgData name="Esha Acharya" userId="ae504b88a2682b71" providerId="LiveId" clId="{A7C07674-9A74-4A33-B059-EE5669DD2B37}" dt="2023-04-14T02:18:35.778" v="100"/>
        <pc:sldMkLst>
          <pc:docMk/>
          <pc:sldMk cId="2215926611" sldId="401"/>
        </pc:sldMkLst>
      </pc:sldChg>
      <pc:sldChg chg="modTransition">
        <pc:chgData name="Esha Acharya" userId="ae504b88a2682b71" providerId="LiveId" clId="{A7C07674-9A74-4A33-B059-EE5669DD2B37}" dt="2023-04-14T02:18:35.778" v="100"/>
        <pc:sldMkLst>
          <pc:docMk/>
          <pc:sldMk cId="1316857969" sldId="402"/>
        </pc:sldMkLst>
      </pc:sldChg>
      <pc:sldChg chg="modTransition">
        <pc:chgData name="Esha Acharya" userId="ae504b88a2682b71" providerId="LiveId" clId="{A7C07674-9A74-4A33-B059-EE5669DD2B37}" dt="2023-04-14T02:18:35.778" v="100"/>
        <pc:sldMkLst>
          <pc:docMk/>
          <pc:sldMk cId="521957758" sldId="403"/>
        </pc:sldMkLst>
      </pc:sldChg>
      <pc:sldChg chg="modTransition">
        <pc:chgData name="Esha Acharya" userId="ae504b88a2682b71" providerId="LiveId" clId="{A7C07674-9A74-4A33-B059-EE5669DD2B37}" dt="2023-04-14T02:18:35.778" v="100"/>
        <pc:sldMkLst>
          <pc:docMk/>
          <pc:sldMk cId="2447787262" sldId="404"/>
        </pc:sldMkLst>
      </pc:sldChg>
      <pc:sldChg chg="modTransition">
        <pc:chgData name="Esha Acharya" userId="ae504b88a2682b71" providerId="LiveId" clId="{A7C07674-9A74-4A33-B059-EE5669DD2B37}" dt="2023-04-14T02:18:35.778" v="100"/>
        <pc:sldMkLst>
          <pc:docMk/>
          <pc:sldMk cId="4022704497" sldId="405"/>
        </pc:sldMkLst>
      </pc:sldChg>
      <pc:sldChg chg="modTransition">
        <pc:chgData name="Esha Acharya" userId="ae504b88a2682b71" providerId="LiveId" clId="{A7C07674-9A74-4A33-B059-EE5669DD2B37}" dt="2023-04-14T02:18:35.778" v="100"/>
        <pc:sldMkLst>
          <pc:docMk/>
          <pc:sldMk cId="2612236163" sldId="406"/>
        </pc:sldMkLst>
      </pc:sldChg>
      <pc:sldChg chg="modTransition">
        <pc:chgData name="Esha Acharya" userId="ae504b88a2682b71" providerId="LiveId" clId="{A7C07674-9A74-4A33-B059-EE5669DD2B37}" dt="2023-04-14T02:18:35.778" v="100"/>
        <pc:sldMkLst>
          <pc:docMk/>
          <pc:sldMk cId="237623542" sldId="407"/>
        </pc:sldMkLst>
      </pc:sldChg>
      <pc:sldChg chg="modTransition">
        <pc:chgData name="Esha Acharya" userId="ae504b88a2682b71" providerId="LiveId" clId="{A7C07674-9A74-4A33-B059-EE5669DD2B37}" dt="2023-04-14T02:18:35.778" v="100"/>
        <pc:sldMkLst>
          <pc:docMk/>
          <pc:sldMk cId="1565417777" sldId="411"/>
        </pc:sldMkLst>
      </pc:sldChg>
      <pc:sldChg chg="modTransition">
        <pc:chgData name="Esha Acharya" userId="ae504b88a2682b71" providerId="LiveId" clId="{A7C07674-9A74-4A33-B059-EE5669DD2B37}" dt="2023-04-14T02:18:35.778" v="100"/>
        <pc:sldMkLst>
          <pc:docMk/>
          <pc:sldMk cId="4179952579" sldId="412"/>
        </pc:sldMkLst>
      </pc:sldChg>
      <pc:sldChg chg="modTransition">
        <pc:chgData name="Esha Acharya" userId="ae504b88a2682b71" providerId="LiveId" clId="{A7C07674-9A74-4A33-B059-EE5669DD2B37}" dt="2023-04-14T02:18:35.778" v="100"/>
        <pc:sldMkLst>
          <pc:docMk/>
          <pc:sldMk cId="1961106584" sldId="413"/>
        </pc:sldMkLst>
      </pc:sldChg>
      <pc:sldChg chg="modTransition">
        <pc:chgData name="Esha Acharya" userId="ae504b88a2682b71" providerId="LiveId" clId="{A7C07674-9A74-4A33-B059-EE5669DD2B37}" dt="2023-04-14T02:18:35.778" v="100"/>
        <pc:sldMkLst>
          <pc:docMk/>
          <pc:sldMk cId="628579803" sldId="414"/>
        </pc:sldMkLst>
      </pc:sldChg>
      <pc:sldChg chg="modTransition">
        <pc:chgData name="Esha Acharya" userId="ae504b88a2682b71" providerId="LiveId" clId="{A7C07674-9A74-4A33-B059-EE5669DD2B37}" dt="2023-04-14T02:18:35.778" v="100"/>
        <pc:sldMkLst>
          <pc:docMk/>
          <pc:sldMk cId="2367622106" sldId="415"/>
        </pc:sldMkLst>
      </pc:sldChg>
      <pc:sldChg chg="modTransition">
        <pc:chgData name="Esha Acharya" userId="ae504b88a2682b71" providerId="LiveId" clId="{A7C07674-9A74-4A33-B059-EE5669DD2B37}" dt="2023-04-14T02:18:35.778" v="100"/>
        <pc:sldMkLst>
          <pc:docMk/>
          <pc:sldMk cId="809280064" sldId="416"/>
        </pc:sldMkLst>
      </pc:sldChg>
      <pc:sldChg chg="modTransition">
        <pc:chgData name="Esha Acharya" userId="ae504b88a2682b71" providerId="LiveId" clId="{A7C07674-9A74-4A33-B059-EE5669DD2B37}" dt="2023-04-14T02:18:35.778" v="100"/>
        <pc:sldMkLst>
          <pc:docMk/>
          <pc:sldMk cId="784174801" sldId="417"/>
        </pc:sldMkLst>
      </pc:sldChg>
      <pc:sldChg chg="modTransition">
        <pc:chgData name="Esha Acharya" userId="ae504b88a2682b71" providerId="LiveId" clId="{A7C07674-9A74-4A33-B059-EE5669DD2B37}" dt="2023-04-14T02:18:35.778" v="100"/>
        <pc:sldMkLst>
          <pc:docMk/>
          <pc:sldMk cId="1172797151" sldId="418"/>
        </pc:sldMkLst>
      </pc:sldChg>
      <pc:sldChg chg="modTransition">
        <pc:chgData name="Esha Acharya" userId="ae504b88a2682b71" providerId="LiveId" clId="{A7C07674-9A74-4A33-B059-EE5669DD2B37}" dt="2023-04-14T02:18:35.778" v="100"/>
        <pc:sldMkLst>
          <pc:docMk/>
          <pc:sldMk cId="3990979095" sldId="419"/>
        </pc:sldMkLst>
      </pc:sldChg>
      <pc:sldChg chg="modTransition">
        <pc:chgData name="Esha Acharya" userId="ae504b88a2682b71" providerId="LiveId" clId="{A7C07674-9A74-4A33-B059-EE5669DD2B37}" dt="2023-04-14T02:18:35.778" v="100"/>
        <pc:sldMkLst>
          <pc:docMk/>
          <pc:sldMk cId="2270827630" sldId="420"/>
        </pc:sldMkLst>
      </pc:sldChg>
      <pc:sldChg chg="modTransition">
        <pc:chgData name="Esha Acharya" userId="ae504b88a2682b71" providerId="LiveId" clId="{A7C07674-9A74-4A33-B059-EE5669DD2B37}" dt="2023-04-14T02:18:35.778" v="100"/>
        <pc:sldMkLst>
          <pc:docMk/>
          <pc:sldMk cId="3900688600" sldId="423"/>
        </pc:sldMkLst>
      </pc:sldChg>
      <pc:sldChg chg="modTransition">
        <pc:chgData name="Esha Acharya" userId="ae504b88a2682b71" providerId="LiveId" clId="{A7C07674-9A74-4A33-B059-EE5669DD2B37}" dt="2023-04-14T02:18:35.778" v="100"/>
        <pc:sldMkLst>
          <pc:docMk/>
          <pc:sldMk cId="2348251425" sldId="424"/>
        </pc:sldMkLst>
      </pc:sldChg>
      <pc:sldChg chg="modTransition">
        <pc:chgData name="Esha Acharya" userId="ae504b88a2682b71" providerId="LiveId" clId="{A7C07674-9A74-4A33-B059-EE5669DD2B37}" dt="2023-04-14T02:18:35.778" v="100"/>
        <pc:sldMkLst>
          <pc:docMk/>
          <pc:sldMk cId="1213266265" sldId="425"/>
        </pc:sldMkLst>
      </pc:sldChg>
      <pc:sldChg chg="modTransition">
        <pc:chgData name="Esha Acharya" userId="ae504b88a2682b71" providerId="LiveId" clId="{A7C07674-9A74-4A33-B059-EE5669DD2B37}" dt="2023-04-14T02:18:35.778" v="100"/>
        <pc:sldMkLst>
          <pc:docMk/>
          <pc:sldMk cId="4240823769" sldId="427"/>
        </pc:sldMkLst>
      </pc:sldChg>
      <pc:sldMasterChg chg="modTransition modSldLayout">
        <pc:chgData name="Esha Acharya" userId="ae504b88a2682b71" providerId="LiveId" clId="{A7C07674-9A74-4A33-B059-EE5669DD2B37}" dt="2023-04-14T02:18:35.778" v="100"/>
        <pc:sldMasterMkLst>
          <pc:docMk/>
          <pc:sldMasterMk cId="2521255718" sldId="2147483684"/>
        </pc:sldMasterMkLst>
        <pc:sldLayoutChg chg="modTransition">
          <pc:chgData name="Esha Acharya" userId="ae504b88a2682b71" providerId="LiveId" clId="{A7C07674-9A74-4A33-B059-EE5669DD2B37}" dt="2023-04-14T02:18:35.778" v="100"/>
          <pc:sldLayoutMkLst>
            <pc:docMk/>
            <pc:sldMasterMk cId="2521255718" sldId="2147483684"/>
            <pc:sldLayoutMk cId="3412362915" sldId="2147483685"/>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3616071164" sldId="2147483686"/>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1023429560" sldId="2147483687"/>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3617165047" sldId="2147483688"/>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670392337" sldId="2147483689"/>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3858332531" sldId="2147483691"/>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983562843" sldId="2147483692"/>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727319112" sldId="2147483693"/>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3063087162" sldId="2147483696"/>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22852078" sldId="2147483697"/>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600948850" sldId="2147483699"/>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4284120214" sldId="2147483700"/>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3715776986" sldId="2147483707"/>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1425477023" sldId="2147483731"/>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2570260729" sldId="2147483733"/>
          </pc:sldLayoutMkLst>
        </pc:sldLayoutChg>
        <pc:sldLayoutChg chg="modTransition">
          <pc:chgData name="Esha Acharya" userId="ae504b88a2682b71" providerId="LiveId" clId="{A7C07674-9A74-4A33-B059-EE5669DD2B37}" dt="2023-04-14T02:18:35.778" v="100"/>
          <pc:sldLayoutMkLst>
            <pc:docMk/>
            <pc:sldMasterMk cId="2521255718" sldId="2147483684"/>
            <pc:sldLayoutMk cId="2229304515" sldId="214748373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Title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To start a presentation, go to the Slide Show tab, and select          From Beginning.</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Title</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To display Presenter view, in Slide Show view, on the control bar at the bottom left select the three dots, and then Show                 Presenter View.</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Title</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During your presentation, the speaker notes are visible on your monitor, but aren't visible to      the audience.</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Title</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Title</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If you don’t see the Notes pane or it is completely minimized, click Notes on the task bar across the bottom of the PowerPoint window.</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The Notes pane is a box that appears below each slide. Tap it to add notes.</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start a presentation, go to the Slide Show tab, and select          From Beginning.</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display Presenter view, in Slide Show view, on the control bar at the bottom left select the three dots, and then Show                 Presenter View.</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During your presentation, the speaker notes are visible on your monitor, but aren't visible to      the audience.</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The Notes pane is a box that appears below each slide. Tap it to add notes.</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If you don’t see the Notes pane or it is completely minimized, click Notes on the task bar across the bottom of the PowerPoint window.</a:t>
          </a:r>
          <a:endParaRPr lang="en-US"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4/13/2023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389234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2932512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282290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3915378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3785952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2346951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2500878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34360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1563346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144102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25</a:t>
            </a:fld>
            <a:endParaRPr lang="en-US"/>
          </a:p>
        </p:txBody>
      </p:sp>
    </p:spTree>
    <p:extLst>
      <p:ext uri="{BB962C8B-B14F-4D97-AF65-F5344CB8AC3E}">
        <p14:creationId xmlns:p14="http://schemas.microsoft.com/office/powerpoint/2010/main" val="2562596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26</a:t>
            </a:fld>
            <a:endParaRPr lang="en-US"/>
          </a:p>
        </p:txBody>
      </p:sp>
    </p:spTree>
    <p:extLst>
      <p:ext uri="{BB962C8B-B14F-4D97-AF65-F5344CB8AC3E}">
        <p14:creationId xmlns:p14="http://schemas.microsoft.com/office/powerpoint/2010/main" val="2118761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27</a:t>
            </a:fld>
            <a:endParaRPr lang="en-US"/>
          </a:p>
        </p:txBody>
      </p:sp>
    </p:spTree>
    <p:extLst>
      <p:ext uri="{BB962C8B-B14F-4D97-AF65-F5344CB8AC3E}">
        <p14:creationId xmlns:p14="http://schemas.microsoft.com/office/powerpoint/2010/main" val="4060057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28</a:t>
            </a:fld>
            <a:endParaRPr lang="en-US"/>
          </a:p>
        </p:txBody>
      </p:sp>
    </p:spTree>
    <p:extLst>
      <p:ext uri="{BB962C8B-B14F-4D97-AF65-F5344CB8AC3E}">
        <p14:creationId xmlns:p14="http://schemas.microsoft.com/office/powerpoint/2010/main" val="1364833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29</a:t>
            </a:fld>
            <a:endParaRPr lang="en-US"/>
          </a:p>
        </p:txBody>
      </p:sp>
    </p:spTree>
    <p:extLst>
      <p:ext uri="{BB962C8B-B14F-4D97-AF65-F5344CB8AC3E}">
        <p14:creationId xmlns:p14="http://schemas.microsoft.com/office/powerpoint/2010/main" val="3659323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30</a:t>
            </a:fld>
            <a:endParaRPr lang="en-US"/>
          </a:p>
        </p:txBody>
      </p:sp>
    </p:spTree>
    <p:extLst>
      <p:ext uri="{BB962C8B-B14F-4D97-AF65-F5344CB8AC3E}">
        <p14:creationId xmlns:p14="http://schemas.microsoft.com/office/powerpoint/2010/main" val="1213314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31</a:t>
            </a:fld>
            <a:endParaRPr lang="en-US"/>
          </a:p>
        </p:txBody>
      </p:sp>
    </p:spTree>
    <p:extLst>
      <p:ext uri="{BB962C8B-B14F-4D97-AF65-F5344CB8AC3E}">
        <p14:creationId xmlns:p14="http://schemas.microsoft.com/office/powerpoint/2010/main" val="1270974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32</a:t>
            </a:fld>
            <a:endParaRPr lang="en-US"/>
          </a:p>
        </p:txBody>
      </p:sp>
    </p:spTree>
    <p:extLst>
      <p:ext uri="{BB962C8B-B14F-4D97-AF65-F5344CB8AC3E}">
        <p14:creationId xmlns:p14="http://schemas.microsoft.com/office/powerpoint/2010/main" val="174098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33</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35</a:t>
            </a:fld>
            <a:endParaRPr lang="en-US"/>
          </a:p>
        </p:txBody>
      </p:sp>
    </p:spTree>
    <p:extLst>
      <p:ext uri="{BB962C8B-B14F-4D97-AF65-F5344CB8AC3E}">
        <p14:creationId xmlns:p14="http://schemas.microsoft.com/office/powerpoint/2010/main" val="357727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863242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39</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40</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42</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188492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67536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297120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2329426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88892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277268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3" name="Freeform: Shape 13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3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Oval 13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6" name="Group 14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7" name="Freeform: Shape 14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14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9" name="Oval 14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Oval 14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61" name="Rectangle 14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62" name="Rectangle 14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5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sz="4000" kern="1200" dirty="0">
                <a:solidFill>
                  <a:schemeClr val="tx1"/>
                </a:solidFill>
                <a:latin typeface="+mj-lt"/>
                <a:ea typeface="+mj-ea"/>
                <a:cs typeface="+mj-cs"/>
              </a:rPr>
              <a:t>Investigate the impact of quantum computing on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Diffie-Hellman Key Exchange</a:t>
            </a:r>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Introduction to lattice-based cryptography</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2121558"/>
            <a:ext cx="9795642" cy="3515555"/>
          </a:xfrm>
        </p:spPr>
        <p:txBody>
          <a:bodyPr/>
          <a:lstStyle/>
          <a:p>
            <a:r>
              <a:rPr lang="en-US" dirty="0"/>
              <a:t>To address this challenge, researchers are exploring new post-quantum cryptography methods, such as lattice-based cryptography. </a:t>
            </a:r>
          </a:p>
          <a:p>
            <a:r>
              <a:rPr lang="en-US" dirty="0"/>
              <a:t>Lattice-based cryptography is a promising approach that is believed to be resistant to quantum attacks.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77186179"/>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RLWE algorithm</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71222"/>
            <a:ext cx="9795642" cy="3515555"/>
          </a:xfrm>
        </p:spPr>
        <p:txBody>
          <a:bodyPr/>
          <a:lstStyle/>
          <a:p>
            <a:r>
              <a:rPr lang="en-US" dirty="0"/>
              <a:t>One of the most popular lattice-based cryptography algorithms is the RLWE (Ring Learning With Errors) algorithm. </a:t>
            </a:r>
          </a:p>
          <a:p>
            <a:r>
              <a:rPr lang="en-US" dirty="0"/>
              <a:t>The RLWE algorithm relies on the hardness of the learning with errors (LWE) problem in lattice-based cryptography to generate secure cryptographic keys.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08620441"/>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793953"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Implementation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Subtitle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12</a:t>
            </a:fld>
            <a:endParaRPr lang="en-US"/>
          </a:p>
        </p:txBody>
      </p:sp>
    </p:spTree>
    <p:extLst>
      <p:ext uri="{BB962C8B-B14F-4D97-AF65-F5344CB8AC3E}">
        <p14:creationId xmlns:p14="http://schemas.microsoft.com/office/powerpoint/2010/main" val="1469174910"/>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Implementation Process – Part A</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34206"/>
            <a:ext cx="10597165" cy="3515555"/>
          </a:xfrm>
        </p:spPr>
        <p:txBody>
          <a:bodyPr/>
          <a:lstStyle/>
          <a:p>
            <a:r>
              <a:rPr lang="en-US" dirty="0"/>
              <a:t>For the implementation, we used Python programming language and its built-in libraries.</a:t>
            </a:r>
          </a:p>
          <a:p>
            <a:r>
              <a:rPr lang="en-US" dirty="0"/>
              <a:t>Firstly, we installed the necessary libraries such as NumPy, Crypto,   PyCryptoDome.</a:t>
            </a:r>
          </a:p>
          <a:p>
            <a:r>
              <a:rPr lang="en-US" dirty="0"/>
              <a:t>First, we tested the Diffie-Hellman and generated a key-pair. This gave us a better visualization of how the algorithm works.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4740611"/>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62" name="Freeform: Shape 6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Oval 6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Freeform: Shape 6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68" name="Rectangle 6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B16CA-AB26-CA92-B7C6-F64D96B3FEAE}"/>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sz="4800" dirty="0"/>
              <a:t>Code Snippet - 1</a:t>
            </a:r>
          </a:p>
        </p:txBody>
      </p:sp>
      <p:sp>
        <p:nvSpPr>
          <p:cNvPr id="9" name="Rectangle 1">
            <a:extLst>
              <a:ext uri="{FF2B5EF4-FFF2-40B4-BE49-F238E27FC236}">
                <a16:creationId xmlns:a16="http://schemas.microsoft.com/office/drawing/2014/main" id="{C7EAD5B0-97C8-23C0-AB7B-9D771D1ACF8E}"/>
              </a:ext>
            </a:extLst>
          </p:cNvPr>
          <p:cNvSpPr>
            <a:spLocks noGrp="1" noChangeArrowheads="1"/>
          </p:cNvSpPr>
          <p:nvPr>
            <p:ph type="body" sz="half" idx="2"/>
          </p:nvPr>
        </p:nvSpPr>
        <p:spPr bwMode="auto">
          <a:xfrm>
            <a:off x="550863" y="2677306"/>
            <a:ext cx="5437187" cy="34155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p>
            <a:pPr marL="285750" marR="0" lvl="0" indent="-228600" fontAlgn="base">
              <a:spcBef>
                <a:spcPct val="0"/>
              </a:spcBef>
              <a:buClrTx/>
              <a:buSzTx/>
              <a:buFont typeface="Arial" panose="020B0604020202020204" pitchFamily="34" charset="0"/>
              <a:buChar char="•"/>
              <a:tabLst/>
            </a:pPr>
            <a:r>
              <a:rPr lang="en-US" altLang="en-US" sz="2000"/>
              <a:t>Diffie-Hellman key exchange algorithm</a:t>
            </a:r>
          </a:p>
          <a:p>
            <a:pPr marL="285750" marR="0" lvl="0" indent="-228600" fontAlgn="base">
              <a:spcBef>
                <a:spcPct val="0"/>
              </a:spcBef>
              <a:buClrTx/>
              <a:buSzTx/>
              <a:buFont typeface="Arial" panose="020B0604020202020204" pitchFamily="34" charset="0"/>
              <a:buChar char="•"/>
              <a:tabLst/>
            </a:pPr>
            <a:r>
              <a:rPr lang="en-US" altLang="en-US" sz="2000"/>
              <a:t>Alice and Bob share a number in public</a:t>
            </a:r>
          </a:p>
          <a:p>
            <a:pPr marL="285750" marR="0" lvl="0" indent="-228600" fontAlgn="base">
              <a:spcBef>
                <a:spcPct val="0"/>
              </a:spcBef>
              <a:buClrTx/>
              <a:buSzTx/>
              <a:buFont typeface="Arial" panose="020B0604020202020204" pitchFamily="34" charset="0"/>
              <a:buChar char="•"/>
              <a:tabLst/>
            </a:pPr>
            <a:r>
              <a:rPr lang="en-US" altLang="en-US" sz="2000"/>
              <a:t>Alice and Bob then compute the shared secret key in   private</a:t>
            </a:r>
          </a:p>
          <a:p>
            <a:pPr marL="285750" marR="0" lvl="0" indent="-228600" fontAlgn="base">
              <a:spcBef>
                <a:spcPct val="0"/>
              </a:spcBef>
              <a:buClrTx/>
              <a:buSzTx/>
              <a:buFont typeface="Arial" panose="020B0604020202020204" pitchFamily="34" charset="0"/>
              <a:buChar char="•"/>
              <a:tabLst/>
            </a:pPr>
            <a:r>
              <a:rPr lang="en-US" altLang="en-US" sz="2000"/>
              <a:t>Secret keys match with each other</a:t>
            </a:r>
          </a:p>
        </p:txBody>
      </p:sp>
      <p:sp>
        <p:nvSpPr>
          <p:cNvPr id="5" name="Date Placeholder 4">
            <a:extLst>
              <a:ext uri="{FF2B5EF4-FFF2-40B4-BE49-F238E27FC236}">
                <a16:creationId xmlns:a16="http://schemas.microsoft.com/office/drawing/2014/main" id="{7CC164E3-D215-FA01-A664-ED10D05C64D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Footer Placeholder 5">
            <a:extLst>
              <a:ext uri="{FF2B5EF4-FFF2-40B4-BE49-F238E27FC236}">
                <a16:creationId xmlns:a16="http://schemas.microsoft.com/office/drawing/2014/main" id="{4A76CD29-56BD-B73B-8227-8DC6BAED72F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23FC4AC3-2256-6531-7849-D2C3E2D345F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graphicFrame>
        <p:nvGraphicFramePr>
          <p:cNvPr id="8" name="Content Placeholder 7">
            <a:extLst>
              <a:ext uri="{FF2B5EF4-FFF2-40B4-BE49-F238E27FC236}">
                <a16:creationId xmlns:a16="http://schemas.microsoft.com/office/drawing/2014/main" id="{DA912EB5-1DBC-F38A-B879-C6BC81EE969B}"/>
              </a:ext>
            </a:extLst>
          </p:cNvPr>
          <p:cNvGraphicFramePr>
            <a:graphicFrameLocks noGrp="1"/>
          </p:cNvGraphicFramePr>
          <p:nvPr>
            <p:ph idx="1"/>
            <p:extLst>
              <p:ext uri="{D42A27DB-BD31-4B8C-83A1-F6EECF244321}">
                <p14:modId xmlns:p14="http://schemas.microsoft.com/office/powerpoint/2010/main" val="1916406951"/>
              </p:ext>
            </p:extLst>
          </p:nvPr>
        </p:nvGraphicFramePr>
        <p:xfrm>
          <a:off x="6924675" y="744722"/>
          <a:ext cx="4713922" cy="5368556"/>
        </p:xfrm>
        <a:graphic>
          <a:graphicData uri="http://schemas.openxmlformats.org/drawingml/2006/table">
            <a:tbl>
              <a:tblPr>
                <a:noFill/>
              </a:tblPr>
              <a:tblGrid>
                <a:gridCol w="4713922">
                  <a:extLst>
                    <a:ext uri="{9D8B030D-6E8A-4147-A177-3AD203B41FA5}">
                      <a16:colId xmlns:a16="http://schemas.microsoft.com/office/drawing/2014/main" val="360544656"/>
                    </a:ext>
                  </a:extLst>
                </a:gridCol>
              </a:tblGrid>
              <a:tr h="5368556">
                <a:tc>
                  <a:txBody>
                    <a:bodyPr/>
                    <a:lstStyle/>
                    <a:p>
                      <a:pPr rtl="0" fontAlgn="t">
                        <a:spcBef>
                          <a:spcPts val="0"/>
                        </a:spcBef>
                        <a:spcAft>
                          <a:spcPts val="0"/>
                        </a:spcAft>
                      </a:pPr>
                      <a:r>
                        <a:rPr lang="en-US" sz="900" b="0" i="0" u="none" strike="noStrike" cap="none" spc="0">
                          <a:solidFill>
                            <a:schemeClr val="tx1"/>
                          </a:solidFill>
                          <a:effectLst/>
                          <a:latin typeface="Consolas" panose="020B0609020204030204" pitchFamily="49" charset="0"/>
                        </a:rPr>
                        <a:t>from Crypto.Util.number import getPrime</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import random</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 Generate two random prime numbers</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p = getPrime(512)</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q = getPrime(512)</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 Choose a generator g</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g = random.randint(2, p-2)</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 Alice chooses a secret number ‘a’</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a = random.randint(2, p-2)</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 Bob chooses a secret number ‘b’</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b = random.randint(2, p-2)</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 Alice computes A = g^a mod p and sends it to Bob</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A = pow(g, a, p)</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 Bob computes B = g^b mod p and sends it to Alice</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B = pow(g, b, p)</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 Alice computes the shared secret key K = B^a mod p</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K1 = pow(B, a, p)</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 Bob computes the shared secret key K = A^b mod p</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K2 = pow(A, b, p)</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 Verify that the shared secret keys are the same</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assert K1 == K2</a:t>
                      </a:r>
                      <a:br>
                        <a:rPr lang="en-US" sz="900" b="0" i="0" u="none" strike="noStrike" cap="none" spc="0">
                          <a:solidFill>
                            <a:schemeClr val="tx1"/>
                          </a:solidFill>
                          <a:effectLst/>
                          <a:latin typeface="Consolas" panose="020B0609020204030204" pitchFamily="49" charset="0"/>
                        </a:rPr>
                      </a:br>
                      <a:r>
                        <a:rPr lang="en-US" sz="900" b="0" i="0" u="none" strike="noStrike" cap="none" spc="0">
                          <a:solidFill>
                            <a:schemeClr val="tx1"/>
                          </a:solidFill>
                          <a:effectLst/>
                          <a:latin typeface="Consolas" panose="020B0609020204030204" pitchFamily="49" charset="0"/>
                        </a:rPr>
                        <a:t>print("Shared secret key:", K1)</a:t>
                      </a:r>
                      <a:br>
                        <a:rPr lang="en-US" sz="900" b="0" i="0" u="none" strike="noStrike" cap="none" spc="0">
                          <a:solidFill>
                            <a:schemeClr val="tx1"/>
                          </a:solidFill>
                          <a:effectLst/>
                          <a:latin typeface="Consolas" panose="020B0609020204030204" pitchFamily="49" charset="0"/>
                        </a:rPr>
                      </a:br>
                      <a:br>
                        <a:rPr lang="en-US" sz="900" b="0" i="0" u="none" strike="noStrike" cap="none" spc="0">
                          <a:solidFill>
                            <a:schemeClr val="tx1"/>
                          </a:solidFill>
                          <a:effectLst/>
                          <a:latin typeface="Consolas" panose="020B0609020204030204" pitchFamily="49" charset="0"/>
                        </a:rPr>
                      </a:br>
                      <a:r>
                        <a:rPr lang="en-US" sz="900" b="0" i="1" u="none" strike="noStrike" cap="none" spc="0">
                          <a:solidFill>
                            <a:schemeClr val="tx1"/>
                          </a:solidFill>
                          <a:effectLst/>
                          <a:latin typeface="Consolas" panose="020B0609020204030204" pitchFamily="49" charset="0"/>
                        </a:rPr>
                        <a:t>Shared secret key: 3650506907231371654765777937282881736447966291517674234608409458062221205971883277654152043027808153654566526188401889173618880059983019376988745244362139</a:t>
                      </a:r>
                      <a:endParaRPr lang="en-US" sz="900" b="0" i="1" u="none" strike="noStrike" cap="none" spc="0">
                        <a:solidFill>
                          <a:schemeClr val="tx1"/>
                        </a:solidFill>
                        <a:effectLst/>
                      </a:endParaRPr>
                    </a:p>
                  </a:txBody>
                  <a:tcPr marL="0" marR="43225" marT="17290" marB="129675">
                    <a:lnL w="12700" cmpd="sng">
                      <a:noFill/>
                      <a:prstDash val="solid"/>
                    </a:lnL>
                    <a:lnR w="12700" cmpd="sng">
                      <a:noFill/>
                      <a:prstDash val="solid"/>
                    </a:lnR>
                    <a:lnT w="6350" cap="flat" cmpd="sng" algn="ctr">
                      <a:solidFill>
                        <a:schemeClr val="tx1"/>
                      </a:solidFill>
                      <a:prstDash val="solid"/>
                    </a:lnT>
                    <a:lnB w="12700" cmpd="sng">
                      <a:noFill/>
                      <a:prstDash val="solid"/>
                    </a:lnB>
                    <a:noFill/>
                  </a:tcPr>
                </a:tc>
                <a:extLst>
                  <a:ext uri="{0D108BD9-81ED-4DB2-BD59-A6C34878D82A}">
                    <a16:rowId xmlns:a16="http://schemas.microsoft.com/office/drawing/2014/main" val="2880332533"/>
                  </a:ext>
                </a:extLst>
              </a:tr>
            </a:tbl>
          </a:graphicData>
        </a:graphic>
      </p:graphicFrame>
    </p:spTree>
    <p:extLst>
      <p:ext uri="{BB962C8B-B14F-4D97-AF65-F5344CB8AC3E}">
        <p14:creationId xmlns:p14="http://schemas.microsoft.com/office/powerpoint/2010/main" val="4022704497"/>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Implementation Process – Part B</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34206"/>
            <a:ext cx="10289255" cy="3515555"/>
          </a:xfrm>
        </p:spPr>
        <p:txBody>
          <a:bodyPr/>
          <a:lstStyle/>
          <a:p>
            <a:r>
              <a:rPr lang="en-US" dirty="0"/>
              <a:t>We then implemented the Shor’s Algorithm, a quantum algorithm.</a:t>
            </a:r>
          </a:p>
          <a:p>
            <a:r>
              <a:rPr lang="en-US" dirty="0"/>
              <a:t>Successfully calculated  the prime factors of a large composite number much faster than classical algorithms.</a:t>
            </a:r>
          </a:p>
          <a:p>
            <a:r>
              <a:rPr lang="en-US" dirty="0"/>
              <a:t>The algorithm works by using the properties of quantum mechanics to efficiently find the period of a function.</a:t>
            </a:r>
          </a:p>
          <a:p>
            <a:r>
              <a:rPr lang="en-US" dirty="0"/>
              <a:t>The period can then be used to find the factors of the composite number.</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12236163"/>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 name="Freeform: Shape 1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1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0" name="Rectangle 1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B16CA-AB26-CA92-B7C6-F64D96B3FEAE}"/>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sz="4800" dirty="0"/>
              <a:t>Code Snippet - 2</a:t>
            </a:r>
          </a:p>
        </p:txBody>
      </p:sp>
      <p:sp>
        <p:nvSpPr>
          <p:cNvPr id="9" name="Rectangle 1">
            <a:extLst>
              <a:ext uri="{FF2B5EF4-FFF2-40B4-BE49-F238E27FC236}">
                <a16:creationId xmlns:a16="http://schemas.microsoft.com/office/drawing/2014/main" id="{C7EAD5B0-97C8-23C0-AB7B-9D771D1ACF8E}"/>
              </a:ext>
            </a:extLst>
          </p:cNvPr>
          <p:cNvSpPr>
            <a:spLocks noGrp="1" noChangeArrowheads="1"/>
          </p:cNvSpPr>
          <p:nvPr>
            <p:ph type="body" sz="half" idx="2"/>
          </p:nvPr>
        </p:nvSpPr>
        <p:spPr bwMode="auto">
          <a:xfrm>
            <a:off x="550863" y="2677306"/>
            <a:ext cx="5437187" cy="34155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p>
            <a:pPr marL="285750" marR="0" lvl="0" indent="-228600" fontAlgn="base">
              <a:lnSpc>
                <a:spcPct val="100000"/>
              </a:lnSpc>
              <a:spcBef>
                <a:spcPct val="0"/>
              </a:spcBef>
              <a:buClrTx/>
              <a:buSzTx/>
              <a:buFont typeface="Arial" panose="020B0604020202020204" pitchFamily="34" charset="0"/>
              <a:buChar char="•"/>
              <a:tabLst/>
            </a:pPr>
            <a:r>
              <a:rPr lang="en-US" altLang="en-US" sz="1700" dirty="0"/>
              <a:t>Shor’s algorithm.</a:t>
            </a:r>
          </a:p>
          <a:p>
            <a:pPr marL="285750" marR="0" lvl="0" indent="-228600" fontAlgn="base">
              <a:lnSpc>
                <a:spcPct val="100000"/>
              </a:lnSpc>
              <a:spcBef>
                <a:spcPct val="0"/>
              </a:spcBef>
              <a:buClrTx/>
              <a:buSzTx/>
              <a:buFont typeface="Arial" panose="020B0604020202020204" pitchFamily="34" charset="0"/>
              <a:buChar char="•"/>
              <a:tabLst/>
            </a:pPr>
            <a:r>
              <a:rPr lang="en-US" altLang="en-US" sz="1700" dirty="0"/>
              <a:t>Performed using quantum python library called Qiskit.</a:t>
            </a:r>
          </a:p>
          <a:p>
            <a:pPr marL="285750" marR="0" lvl="0" indent="-228600" fontAlgn="base">
              <a:lnSpc>
                <a:spcPct val="100000"/>
              </a:lnSpc>
              <a:spcBef>
                <a:spcPct val="0"/>
              </a:spcBef>
              <a:buClrTx/>
              <a:buSzTx/>
              <a:buFont typeface="Arial" panose="020B0604020202020204" pitchFamily="34" charset="0"/>
              <a:buChar char="•"/>
              <a:tabLst/>
            </a:pPr>
            <a:r>
              <a:rPr lang="en-US" altLang="en-US" sz="1700" dirty="0"/>
              <a:t>Simulated in the classical computer using QASM simulator which simulates the execution of a circuit using a quantum assembly language called QASM.</a:t>
            </a:r>
          </a:p>
          <a:p>
            <a:pPr marL="285750" marR="0" lvl="0" indent="-228600" fontAlgn="base">
              <a:lnSpc>
                <a:spcPct val="100000"/>
              </a:lnSpc>
              <a:spcBef>
                <a:spcPct val="0"/>
              </a:spcBef>
              <a:buClrTx/>
              <a:buSzTx/>
              <a:buFont typeface="Arial" panose="020B0604020202020204" pitchFamily="34" charset="0"/>
              <a:buChar char="•"/>
              <a:tabLst/>
            </a:pPr>
            <a:r>
              <a:rPr lang="en-US" altLang="en-US" sz="1700" dirty="0"/>
              <a:t>The "shots" refers to the number of times a quantum circuit is run on a quantum device or simulator. </a:t>
            </a:r>
          </a:p>
          <a:p>
            <a:pPr marL="285750" marR="0" lvl="0" indent="-228600" fontAlgn="base">
              <a:lnSpc>
                <a:spcPct val="100000"/>
              </a:lnSpc>
              <a:spcBef>
                <a:spcPct val="0"/>
              </a:spcBef>
              <a:buClrTx/>
              <a:buSzTx/>
              <a:buFont typeface="Arial" panose="020B0604020202020204" pitchFamily="34" charset="0"/>
              <a:buChar char="•"/>
              <a:tabLst/>
            </a:pPr>
            <a:r>
              <a:rPr lang="en-US" altLang="en-US" sz="1700" dirty="0"/>
              <a:t>The factor method is then called on the Shor instance with the number 15 to be factored, and the factors of 15 are printed to the console.</a:t>
            </a:r>
          </a:p>
        </p:txBody>
      </p:sp>
      <p:sp>
        <p:nvSpPr>
          <p:cNvPr id="5" name="Date Placeholder 4">
            <a:extLst>
              <a:ext uri="{FF2B5EF4-FFF2-40B4-BE49-F238E27FC236}">
                <a16:creationId xmlns:a16="http://schemas.microsoft.com/office/drawing/2014/main" id="{7CC164E3-D215-FA01-A664-ED10D05C64D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Footer Placeholder 5">
            <a:extLst>
              <a:ext uri="{FF2B5EF4-FFF2-40B4-BE49-F238E27FC236}">
                <a16:creationId xmlns:a16="http://schemas.microsoft.com/office/drawing/2014/main" id="{4A76CD29-56BD-B73B-8227-8DC6BAED72F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23FC4AC3-2256-6531-7849-D2C3E2D345F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graphicFrame>
        <p:nvGraphicFramePr>
          <p:cNvPr id="8" name="Content Placeholder 7">
            <a:extLst>
              <a:ext uri="{FF2B5EF4-FFF2-40B4-BE49-F238E27FC236}">
                <a16:creationId xmlns:a16="http://schemas.microsoft.com/office/drawing/2014/main" id="{DA912EB5-1DBC-F38A-B879-C6BC81EE969B}"/>
              </a:ext>
            </a:extLst>
          </p:cNvPr>
          <p:cNvGraphicFramePr>
            <a:graphicFrameLocks noGrp="1"/>
          </p:cNvGraphicFramePr>
          <p:nvPr>
            <p:ph idx="1"/>
            <p:extLst>
              <p:ext uri="{D42A27DB-BD31-4B8C-83A1-F6EECF244321}">
                <p14:modId xmlns:p14="http://schemas.microsoft.com/office/powerpoint/2010/main" val="2205648994"/>
              </p:ext>
            </p:extLst>
          </p:nvPr>
        </p:nvGraphicFramePr>
        <p:xfrm>
          <a:off x="6943410" y="549275"/>
          <a:ext cx="4676453" cy="5759450"/>
        </p:xfrm>
        <a:graphic>
          <a:graphicData uri="http://schemas.openxmlformats.org/drawingml/2006/table">
            <a:tbl>
              <a:tblPr>
                <a:noFill/>
              </a:tblPr>
              <a:tblGrid>
                <a:gridCol w="4676453">
                  <a:extLst>
                    <a:ext uri="{9D8B030D-6E8A-4147-A177-3AD203B41FA5}">
                      <a16:colId xmlns:a16="http://schemas.microsoft.com/office/drawing/2014/main" val="360544656"/>
                    </a:ext>
                  </a:extLst>
                </a:gridCol>
              </a:tblGrid>
              <a:tr h="5759450">
                <a:tc>
                  <a:txBody>
                    <a:bodyPr/>
                    <a:lstStyle/>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 Import relevant modules</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from qiskit.utils import QuantumInstance</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from qiskit.algorithms import Shor</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import numpy as np</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from qiskit import *</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from qiskit.tools.visualization import plot_histogram</a:t>
                      </a:r>
                    </a:p>
                    <a:p>
                      <a:pPr rtl="0" fontAlgn="t">
                        <a:spcBef>
                          <a:spcPts val="0"/>
                        </a:spcBef>
                        <a:spcAft>
                          <a:spcPts val="0"/>
                        </a:spcAft>
                      </a:pPr>
                      <a:endParaRPr lang="en-US" sz="1300" b="0" i="0" u="none" strike="noStrike" cap="none" spc="0">
                        <a:solidFill>
                          <a:schemeClr val="tx1"/>
                        </a:solidFill>
                        <a:effectLst/>
                        <a:latin typeface="Consolas" panose="020B0609020204030204" pitchFamily="49" charset="0"/>
                      </a:endParaRP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 set backend to QASM simulator</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backend = Aer.get_backend('qasm_simulator’)</a:t>
                      </a:r>
                    </a:p>
                    <a:p>
                      <a:pPr rtl="0" fontAlgn="t">
                        <a:spcBef>
                          <a:spcPts val="0"/>
                        </a:spcBef>
                        <a:spcAft>
                          <a:spcPts val="0"/>
                        </a:spcAft>
                      </a:pPr>
                      <a:endParaRPr lang="en-US" sz="1300" b="0" i="0" u="none" strike="noStrike" cap="none" spc="0">
                        <a:solidFill>
                          <a:schemeClr val="tx1"/>
                        </a:solidFill>
                        <a:effectLst/>
                        <a:latin typeface="Consolas" panose="020B0609020204030204" pitchFamily="49" charset="0"/>
                      </a:endParaRP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 sets the number of shots for the simulation to be 1000</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quantum_instance = QuantumInstance(backend, shots=1000)</a:t>
                      </a:r>
                    </a:p>
                    <a:p>
                      <a:pPr rtl="0" fontAlgn="t">
                        <a:spcBef>
                          <a:spcPts val="0"/>
                        </a:spcBef>
                        <a:spcAft>
                          <a:spcPts val="0"/>
                        </a:spcAft>
                      </a:pPr>
                      <a:endParaRPr lang="en-US" sz="1300" b="0" i="0" u="none" strike="noStrike" cap="none" spc="0">
                        <a:solidFill>
                          <a:schemeClr val="tx1"/>
                        </a:solidFill>
                        <a:effectLst/>
                        <a:latin typeface="Consolas" panose="020B0609020204030204" pitchFamily="49" charset="0"/>
                      </a:endParaRP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 initializ an instance of the Shor algorithm</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my_shor = Shor(quantum_instance=quantum_instance)</a:t>
                      </a:r>
                    </a:p>
                    <a:p>
                      <a:pPr rtl="0" fontAlgn="t">
                        <a:spcBef>
                          <a:spcPts val="0"/>
                        </a:spcBef>
                        <a:spcAft>
                          <a:spcPts val="0"/>
                        </a:spcAft>
                      </a:pPr>
                      <a:endParaRPr lang="en-US" sz="1300" b="0" i="0" u="none" strike="noStrike" cap="none" spc="0">
                        <a:solidFill>
                          <a:schemeClr val="tx1"/>
                        </a:solidFill>
                        <a:effectLst/>
                        <a:latin typeface="Consolas" panose="020B0609020204030204" pitchFamily="49" charset="0"/>
                      </a:endParaRP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 modular exponentiation part of the algorithm</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result = my_shor.factor(N=15, a=2)</a:t>
                      </a:r>
                    </a:p>
                    <a:p>
                      <a:pPr rtl="0" fontAlgn="t">
                        <a:spcBef>
                          <a:spcPts val="0"/>
                        </a:spcBef>
                        <a:spcAft>
                          <a:spcPts val="0"/>
                        </a:spcAft>
                      </a:pPr>
                      <a:endParaRPr lang="en-US" sz="1300" b="0" i="0" u="none" strike="noStrike" cap="none" spc="0">
                        <a:solidFill>
                          <a:schemeClr val="tx1"/>
                        </a:solidFill>
                        <a:effectLst/>
                        <a:latin typeface="Consolas" panose="020B0609020204030204" pitchFamily="49" charset="0"/>
                      </a:endParaRP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 print the factors</a:t>
                      </a:r>
                    </a:p>
                    <a:p>
                      <a:pPr rtl="0" fontAlgn="t">
                        <a:spcBef>
                          <a:spcPts val="0"/>
                        </a:spcBef>
                        <a:spcAft>
                          <a:spcPts val="0"/>
                        </a:spcAft>
                      </a:pPr>
                      <a:r>
                        <a:rPr lang="en-US" sz="1300" b="0" i="0" u="none" strike="noStrike" cap="none" spc="0">
                          <a:solidFill>
                            <a:schemeClr val="tx1"/>
                          </a:solidFill>
                          <a:effectLst/>
                          <a:latin typeface="Consolas" panose="020B0609020204030204" pitchFamily="49" charset="0"/>
                        </a:rPr>
                        <a:t>print('Factors:', result.factors)</a:t>
                      </a:r>
                    </a:p>
                    <a:p>
                      <a:pPr rtl="0" fontAlgn="t">
                        <a:spcBef>
                          <a:spcPts val="0"/>
                        </a:spcBef>
                        <a:spcAft>
                          <a:spcPts val="0"/>
                        </a:spcAft>
                      </a:pPr>
                      <a:endParaRPr lang="en-US" sz="1300" b="0" i="0" u="none" strike="noStrike" cap="none" spc="0">
                        <a:solidFill>
                          <a:schemeClr val="tx1"/>
                        </a:solidFill>
                        <a:effectLst/>
                        <a:latin typeface="Consolas" panose="020B0609020204030204" pitchFamily="49" charset="0"/>
                      </a:endParaRPr>
                    </a:p>
                    <a:p>
                      <a:pPr rtl="0" fontAlgn="t">
                        <a:spcBef>
                          <a:spcPts val="0"/>
                        </a:spcBef>
                        <a:spcAft>
                          <a:spcPts val="0"/>
                        </a:spcAft>
                      </a:pPr>
                      <a:r>
                        <a:rPr lang="en-US" sz="1300" b="0" i="1" cap="none" spc="0">
                          <a:solidFill>
                            <a:schemeClr val="tx1"/>
                          </a:solidFill>
                          <a:latin typeface="Consolas" panose="020B0609020204030204" pitchFamily="49" charset="0"/>
                        </a:rPr>
                        <a:t>Factors: [[3, 5]]</a:t>
                      </a:r>
                      <a:endParaRPr lang="en-US" sz="1300" b="0" i="1" u="none" strike="noStrike" cap="none" spc="0">
                        <a:solidFill>
                          <a:schemeClr val="tx1"/>
                        </a:solidFill>
                        <a:effectLst/>
                        <a:latin typeface="Consolas" panose="020B0609020204030204" pitchFamily="49" charset="0"/>
                      </a:endParaRPr>
                    </a:p>
                  </a:txBody>
                  <a:tcPr marL="139567" marR="139567" marT="139567" marB="13956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80332533"/>
                  </a:ext>
                </a:extLst>
              </a:tr>
            </a:tbl>
          </a:graphicData>
        </a:graphic>
      </p:graphicFrame>
    </p:spTree>
    <p:extLst>
      <p:ext uri="{BB962C8B-B14F-4D97-AF65-F5344CB8AC3E}">
        <p14:creationId xmlns:p14="http://schemas.microsoft.com/office/powerpoint/2010/main" val="237623542"/>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Implementation Process – Part C</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34206"/>
            <a:ext cx="10821099" cy="3515555"/>
          </a:xfrm>
        </p:spPr>
        <p:txBody>
          <a:bodyPr/>
          <a:lstStyle/>
          <a:p>
            <a:r>
              <a:rPr lang="en-US" dirty="0"/>
              <a:t>We generated the key pair using the PyCryptoDome library for RSA and the implementation of RLWE for post-quantum key exchange.</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15926611"/>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1"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2"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6"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B16CA-AB26-CA92-B7C6-F64D96B3FEAE}"/>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sz="4800" dirty="0"/>
              <a:t>Code Snippet – 3A</a:t>
            </a:r>
          </a:p>
        </p:txBody>
      </p:sp>
      <p:sp>
        <p:nvSpPr>
          <p:cNvPr id="5" name="Date Placeholder 4">
            <a:extLst>
              <a:ext uri="{FF2B5EF4-FFF2-40B4-BE49-F238E27FC236}">
                <a16:creationId xmlns:a16="http://schemas.microsoft.com/office/drawing/2014/main" id="{7CC164E3-D215-FA01-A664-ED10D05C64D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Footer Placeholder 5">
            <a:extLst>
              <a:ext uri="{FF2B5EF4-FFF2-40B4-BE49-F238E27FC236}">
                <a16:creationId xmlns:a16="http://schemas.microsoft.com/office/drawing/2014/main" id="{4A76CD29-56BD-B73B-8227-8DC6BAED72F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23FC4AC3-2256-6531-7849-D2C3E2D345F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graphicFrame>
        <p:nvGraphicFramePr>
          <p:cNvPr id="8" name="Content Placeholder 7">
            <a:extLst>
              <a:ext uri="{FF2B5EF4-FFF2-40B4-BE49-F238E27FC236}">
                <a16:creationId xmlns:a16="http://schemas.microsoft.com/office/drawing/2014/main" id="{DA912EB5-1DBC-F38A-B879-C6BC81EE969B}"/>
              </a:ext>
            </a:extLst>
          </p:cNvPr>
          <p:cNvGraphicFramePr>
            <a:graphicFrameLocks noGrp="1"/>
          </p:cNvGraphicFramePr>
          <p:nvPr>
            <p:ph idx="1"/>
            <p:extLst>
              <p:ext uri="{D42A27DB-BD31-4B8C-83A1-F6EECF244321}">
                <p14:modId xmlns:p14="http://schemas.microsoft.com/office/powerpoint/2010/main" val="4209752019"/>
              </p:ext>
            </p:extLst>
          </p:nvPr>
        </p:nvGraphicFramePr>
        <p:xfrm>
          <a:off x="6601128" y="298477"/>
          <a:ext cx="4667883" cy="6288302"/>
        </p:xfrm>
        <a:graphic>
          <a:graphicData uri="http://schemas.openxmlformats.org/drawingml/2006/table">
            <a:tbl>
              <a:tblPr>
                <a:noFill/>
              </a:tblPr>
              <a:tblGrid>
                <a:gridCol w="4667883">
                  <a:extLst>
                    <a:ext uri="{9D8B030D-6E8A-4147-A177-3AD203B41FA5}">
                      <a16:colId xmlns:a16="http://schemas.microsoft.com/office/drawing/2014/main" val="360544656"/>
                    </a:ext>
                  </a:extLst>
                </a:gridCol>
              </a:tblGrid>
              <a:tr h="5759450">
                <a:tc>
                  <a:txBody>
                    <a:bodyPr/>
                    <a:lstStyle/>
                    <a:p>
                      <a:pPr rtl="0" fontAlgn="t">
                        <a:spcBef>
                          <a:spcPts val="0"/>
                        </a:spcBef>
                        <a:spcAft>
                          <a:spcPts val="0"/>
                        </a:spcAft>
                      </a:pPr>
                      <a:r>
                        <a:rPr lang="en-US" sz="900" b="0" i="0" u="none" strike="noStrike" cap="none" spc="0" dirty="0">
                          <a:solidFill>
                            <a:schemeClr val="tx1"/>
                          </a:solidFill>
                          <a:effectLst/>
                          <a:latin typeface="Consolas" panose="020B0609020204030204" pitchFamily="49" charset="0"/>
                        </a:rPr>
                        <a:t>import </a:t>
                      </a:r>
                      <a:r>
                        <a:rPr lang="en-US" sz="900" b="0" i="0" u="none" strike="noStrike" cap="none" spc="0" dirty="0" err="1">
                          <a:solidFill>
                            <a:schemeClr val="tx1"/>
                          </a:solidFill>
                          <a:effectLst/>
                          <a:latin typeface="Consolas" panose="020B0609020204030204" pitchFamily="49" charset="0"/>
                        </a:rPr>
                        <a:t>numpy</a:t>
                      </a:r>
                      <a:r>
                        <a:rPr lang="en-US" sz="900" b="0" i="0" u="none" strike="noStrike" cap="none" spc="0" dirty="0">
                          <a:solidFill>
                            <a:schemeClr val="tx1"/>
                          </a:solidFill>
                          <a:effectLst/>
                          <a:latin typeface="Consolas" panose="020B0609020204030204" pitchFamily="49" charset="0"/>
                        </a:rPr>
                        <a:t> as np</a:t>
                      </a:r>
                      <a:br>
                        <a:rPr lang="en-US" sz="900" b="0" i="0" u="none" strike="noStrike" cap="none" spc="0" dirty="0">
                          <a:solidFill>
                            <a:schemeClr val="tx1"/>
                          </a:solidFill>
                          <a:effectLst/>
                          <a:latin typeface="Consolas" panose="020B0609020204030204" pitchFamily="49" charset="0"/>
                        </a:rPr>
                      </a:b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def </a:t>
                      </a:r>
                      <a:r>
                        <a:rPr lang="en-US" sz="900" b="0" i="0" u="none" strike="noStrike" cap="none" spc="0" dirty="0" err="1">
                          <a:solidFill>
                            <a:schemeClr val="tx1"/>
                          </a:solidFill>
                          <a:effectLst/>
                          <a:latin typeface="Consolas" panose="020B0609020204030204" pitchFamily="49" charset="0"/>
                        </a:rPr>
                        <a:t>sample_poly</a:t>
                      </a:r>
                      <a:r>
                        <a:rPr lang="en-US" sz="900" b="0" i="0" u="none" strike="noStrike" cap="none" spc="0" dirty="0">
                          <a:solidFill>
                            <a:schemeClr val="tx1"/>
                          </a:solidFill>
                          <a:effectLst/>
                          <a:latin typeface="Consolas" panose="020B0609020204030204" pitchFamily="49" charset="0"/>
                        </a:rPr>
                        <a:t>(n, q, std):</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 Sample a polynomial with coefficients</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in the range (-q/2, q/2) according to a normal distribution.</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return </a:t>
                      </a:r>
                      <a:r>
                        <a:rPr lang="en-US" sz="900" b="0" i="0" u="none" strike="noStrike" cap="none" spc="0" dirty="0" err="1">
                          <a:solidFill>
                            <a:schemeClr val="tx1"/>
                          </a:solidFill>
                          <a:effectLst/>
                          <a:latin typeface="Consolas" panose="020B0609020204030204" pitchFamily="49" charset="0"/>
                        </a:rPr>
                        <a:t>np.array</a:t>
                      </a:r>
                      <a:r>
                        <a:rPr lang="en-US" sz="900" b="0" i="0" u="none" strike="noStrike" cap="none" spc="0" dirty="0">
                          <a:solidFill>
                            <a:schemeClr val="tx1"/>
                          </a:solidFill>
                          <a:effectLst/>
                          <a:latin typeface="Consolas" panose="020B0609020204030204" pitchFamily="49" charset="0"/>
                        </a:rPr>
                        <a:t>([int(</a:t>
                      </a:r>
                      <a:r>
                        <a:rPr lang="en-US" sz="900" b="0" i="0" u="none" strike="noStrike" cap="none" spc="0" dirty="0" err="1">
                          <a:solidFill>
                            <a:schemeClr val="tx1"/>
                          </a:solidFill>
                          <a:effectLst/>
                          <a:latin typeface="Consolas" panose="020B0609020204030204" pitchFamily="49" charset="0"/>
                        </a:rPr>
                        <a:t>np.random.normal</a:t>
                      </a:r>
                      <a:r>
                        <a:rPr lang="en-US" sz="900" b="0" i="0" u="none" strike="noStrike" cap="none" spc="0" dirty="0">
                          <a:solidFill>
                            <a:schemeClr val="tx1"/>
                          </a:solidFill>
                          <a:effectLst/>
                          <a:latin typeface="Consolas" panose="020B0609020204030204" pitchFamily="49" charset="0"/>
                        </a:rPr>
                        <a:t>(0, std)) % q for </a:t>
                      </a:r>
                      <a:r>
                        <a:rPr lang="en-US" sz="900" b="0" i="0" u="none" strike="noStrike" cap="none" spc="0" dirty="0" err="1">
                          <a:solidFill>
                            <a:schemeClr val="tx1"/>
                          </a:solidFill>
                          <a:effectLst/>
                          <a:latin typeface="Consolas" panose="020B0609020204030204" pitchFamily="49" charset="0"/>
                        </a:rPr>
                        <a:t>i</a:t>
                      </a:r>
                      <a:r>
                        <a:rPr lang="en-US" sz="900" b="0" i="0" u="none" strike="noStrike" cap="none" spc="0" dirty="0">
                          <a:solidFill>
                            <a:schemeClr val="tx1"/>
                          </a:solidFill>
                          <a:effectLst/>
                          <a:latin typeface="Consolas" panose="020B0609020204030204" pitchFamily="49" charset="0"/>
                        </a:rPr>
                        <a:t> in range(n)])</a:t>
                      </a:r>
                      <a:br>
                        <a:rPr lang="en-US" sz="900" b="0" i="0" u="none" strike="noStrike" cap="none" spc="0" dirty="0">
                          <a:solidFill>
                            <a:schemeClr val="tx1"/>
                          </a:solidFill>
                          <a:effectLst/>
                          <a:latin typeface="Consolas" panose="020B0609020204030204" pitchFamily="49" charset="0"/>
                        </a:rPr>
                      </a:b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def </a:t>
                      </a:r>
                      <a:r>
                        <a:rPr lang="en-US" sz="900" b="0" i="0" u="none" strike="noStrike" cap="none" spc="0" dirty="0" err="1">
                          <a:solidFill>
                            <a:schemeClr val="tx1"/>
                          </a:solidFill>
                          <a:effectLst/>
                          <a:latin typeface="Consolas" panose="020B0609020204030204" pitchFamily="49" charset="0"/>
                        </a:rPr>
                        <a:t>poly_add</a:t>
                      </a:r>
                      <a:r>
                        <a:rPr lang="en-US" sz="900" b="0" i="0" u="none" strike="noStrike" cap="none" spc="0" dirty="0">
                          <a:solidFill>
                            <a:schemeClr val="tx1"/>
                          </a:solidFill>
                          <a:effectLst/>
                          <a:latin typeface="Consolas" panose="020B0609020204030204" pitchFamily="49" charset="0"/>
                        </a:rPr>
                        <a:t>(p1, p2, q):</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 Add two polynomials modulo q."""</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return np.mod(p1 + p2, q)</a:t>
                      </a:r>
                      <a:br>
                        <a:rPr lang="en-US" sz="900" b="0" i="0" u="none" strike="noStrike" cap="none" spc="0" dirty="0">
                          <a:solidFill>
                            <a:schemeClr val="tx1"/>
                          </a:solidFill>
                          <a:effectLst/>
                          <a:latin typeface="Consolas" panose="020B0609020204030204" pitchFamily="49" charset="0"/>
                        </a:rPr>
                      </a:b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def </a:t>
                      </a:r>
                      <a:r>
                        <a:rPr lang="en-US" sz="900" b="0" i="0" u="none" strike="noStrike" cap="none" spc="0" dirty="0" err="1">
                          <a:solidFill>
                            <a:schemeClr val="tx1"/>
                          </a:solidFill>
                          <a:effectLst/>
                          <a:latin typeface="Consolas" panose="020B0609020204030204" pitchFamily="49" charset="0"/>
                        </a:rPr>
                        <a:t>poly_mul</a:t>
                      </a:r>
                      <a:r>
                        <a:rPr lang="en-US" sz="900" b="0" i="0" u="none" strike="noStrike" cap="none" spc="0" dirty="0">
                          <a:solidFill>
                            <a:schemeClr val="tx1"/>
                          </a:solidFill>
                          <a:effectLst/>
                          <a:latin typeface="Consolas" panose="020B0609020204030204" pitchFamily="49" charset="0"/>
                        </a:rPr>
                        <a:t>(p1, p2, q):</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 Multiply two polynomials modulo q."""</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return np.mod(</a:t>
                      </a:r>
                      <a:r>
                        <a:rPr lang="en-US" sz="900" b="0" i="0" u="none" strike="noStrike" cap="none" spc="0" dirty="0" err="1">
                          <a:solidFill>
                            <a:schemeClr val="tx1"/>
                          </a:solidFill>
                          <a:effectLst/>
                          <a:latin typeface="Consolas" panose="020B0609020204030204" pitchFamily="49" charset="0"/>
                        </a:rPr>
                        <a:t>np.fft.ifft</a:t>
                      </a:r>
                      <a:r>
                        <a:rPr lang="en-US" sz="900" b="0" i="0" u="none" strike="noStrike" cap="none" spc="0" dirty="0">
                          <a:solidFill>
                            <a:schemeClr val="tx1"/>
                          </a:solidFill>
                          <a:effectLst/>
                          <a:latin typeface="Consolas" panose="020B0609020204030204" pitchFamily="49" charset="0"/>
                        </a:rPr>
                        <a:t>(</a:t>
                      </a:r>
                      <a:r>
                        <a:rPr lang="en-US" sz="900" b="0" i="0" u="none" strike="noStrike" cap="none" spc="0" dirty="0" err="1">
                          <a:solidFill>
                            <a:schemeClr val="tx1"/>
                          </a:solidFill>
                          <a:effectLst/>
                          <a:latin typeface="Consolas" panose="020B0609020204030204" pitchFamily="49" charset="0"/>
                        </a:rPr>
                        <a:t>np.fft.fft</a:t>
                      </a:r>
                      <a:r>
                        <a:rPr lang="en-US" sz="900" b="0" i="0" u="none" strike="noStrike" cap="none" spc="0" dirty="0">
                          <a:solidFill>
                            <a:schemeClr val="tx1"/>
                          </a:solidFill>
                          <a:effectLst/>
                          <a:latin typeface="Consolas" panose="020B0609020204030204" pitchFamily="49" charset="0"/>
                        </a:rPr>
                        <a:t>(p1)*</a:t>
                      </a:r>
                      <a:r>
                        <a:rPr lang="en-US" sz="900" b="0" i="0" u="none" strike="noStrike" cap="none" spc="0" dirty="0" err="1">
                          <a:solidFill>
                            <a:schemeClr val="tx1"/>
                          </a:solidFill>
                          <a:effectLst/>
                          <a:latin typeface="Consolas" panose="020B0609020204030204" pitchFamily="49" charset="0"/>
                        </a:rPr>
                        <a:t>np.fft.fft</a:t>
                      </a:r>
                      <a:r>
                        <a:rPr lang="en-US" sz="900" b="0" i="0" u="none" strike="noStrike" cap="none" spc="0" dirty="0">
                          <a:solidFill>
                            <a:schemeClr val="tx1"/>
                          </a:solidFill>
                          <a:effectLst/>
                          <a:latin typeface="Consolas" panose="020B0609020204030204" pitchFamily="49" charset="0"/>
                        </a:rPr>
                        <a:t>(p2)).</a:t>
                      </a:r>
                      <a:r>
                        <a:rPr lang="en-US" sz="900" b="0" i="0" u="none" strike="noStrike" cap="none" spc="0" dirty="0" err="1">
                          <a:solidFill>
                            <a:schemeClr val="tx1"/>
                          </a:solidFill>
                          <a:effectLst/>
                          <a:latin typeface="Consolas" panose="020B0609020204030204" pitchFamily="49" charset="0"/>
                        </a:rPr>
                        <a:t>real.astype</a:t>
                      </a:r>
                      <a:r>
                        <a:rPr lang="en-US" sz="900" b="0" i="0" u="none" strike="noStrike" cap="none" spc="0" dirty="0">
                          <a:solidFill>
                            <a:schemeClr val="tx1"/>
                          </a:solidFill>
                          <a:effectLst/>
                          <a:latin typeface="Consolas" panose="020B0609020204030204" pitchFamily="49" charset="0"/>
                        </a:rPr>
                        <a:t>(int), q)</a:t>
                      </a:r>
                      <a:br>
                        <a:rPr lang="en-US" sz="900" b="0" i="0" u="none" strike="noStrike" cap="none" spc="0" dirty="0">
                          <a:solidFill>
                            <a:schemeClr val="tx1"/>
                          </a:solidFill>
                          <a:effectLst/>
                          <a:latin typeface="Consolas" panose="020B0609020204030204" pitchFamily="49" charset="0"/>
                        </a:rPr>
                      </a:b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def </a:t>
                      </a:r>
                      <a:r>
                        <a:rPr lang="en-US" sz="900" b="0" i="0" u="none" strike="noStrike" cap="none" spc="0" dirty="0" err="1">
                          <a:solidFill>
                            <a:schemeClr val="tx1"/>
                          </a:solidFill>
                          <a:effectLst/>
                          <a:latin typeface="Consolas" panose="020B0609020204030204" pitchFamily="49" charset="0"/>
                        </a:rPr>
                        <a:t>poly_round</a:t>
                      </a:r>
                      <a:r>
                        <a:rPr lang="en-US" sz="900" b="0" i="0" u="none" strike="noStrike" cap="none" spc="0" dirty="0">
                          <a:solidFill>
                            <a:schemeClr val="tx1"/>
                          </a:solidFill>
                          <a:effectLst/>
                          <a:latin typeface="Consolas" panose="020B0609020204030204" pitchFamily="49" charset="0"/>
                        </a:rPr>
                        <a:t>(p, q, t):</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 Round the coefficients of a polynomial to the nearest multiple of t."""</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return </a:t>
                      </a:r>
                      <a:r>
                        <a:rPr lang="en-US" sz="900" b="0" i="0" u="none" strike="noStrike" cap="none" spc="0" dirty="0" err="1">
                          <a:solidFill>
                            <a:schemeClr val="tx1"/>
                          </a:solidFill>
                          <a:effectLst/>
                          <a:latin typeface="Consolas" panose="020B0609020204030204" pitchFamily="49" charset="0"/>
                        </a:rPr>
                        <a:t>np.array</a:t>
                      </a:r>
                      <a:r>
                        <a:rPr lang="en-US" sz="900" b="0" i="0" u="none" strike="noStrike" cap="none" spc="0" dirty="0">
                          <a:solidFill>
                            <a:schemeClr val="tx1"/>
                          </a:solidFill>
                          <a:effectLst/>
                          <a:latin typeface="Consolas" panose="020B0609020204030204" pitchFamily="49" charset="0"/>
                        </a:rPr>
                        <a:t>([int(round(c/t))*t % q for c in p])</a:t>
                      </a:r>
                      <a:br>
                        <a:rPr lang="en-US" sz="900" b="0" i="0" u="none" strike="noStrike" cap="none" spc="0" dirty="0">
                          <a:solidFill>
                            <a:schemeClr val="tx1"/>
                          </a:solidFill>
                          <a:effectLst/>
                          <a:latin typeface="Consolas" panose="020B0609020204030204" pitchFamily="49" charset="0"/>
                        </a:rPr>
                      </a:b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def </a:t>
                      </a:r>
                      <a:r>
                        <a:rPr lang="en-US" sz="900" b="0" i="0" u="none" strike="noStrike" cap="none" spc="0" dirty="0" err="1">
                          <a:solidFill>
                            <a:schemeClr val="tx1"/>
                          </a:solidFill>
                          <a:effectLst/>
                          <a:latin typeface="Consolas" panose="020B0609020204030204" pitchFamily="49" charset="0"/>
                        </a:rPr>
                        <a:t>encrypt_poly</a:t>
                      </a:r>
                      <a:r>
                        <a:rPr lang="en-US" sz="900" b="0" i="0" u="none" strike="noStrike" cap="none" spc="0" dirty="0">
                          <a:solidFill>
                            <a:schemeClr val="tx1"/>
                          </a:solidFill>
                          <a:effectLst/>
                          <a:latin typeface="Consolas" panose="020B0609020204030204" pitchFamily="49" charset="0"/>
                        </a:rPr>
                        <a:t>(poly, std):</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 Encrypt a polynomial using the RLWE scheme."""</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n = </a:t>
                      </a:r>
                      <a:r>
                        <a:rPr lang="en-US" sz="900" b="0" i="0" u="none" strike="noStrike" cap="none" spc="0" dirty="0" err="1">
                          <a:solidFill>
                            <a:schemeClr val="tx1"/>
                          </a:solidFill>
                          <a:effectLst/>
                          <a:latin typeface="Consolas" panose="020B0609020204030204" pitchFamily="49" charset="0"/>
                        </a:rPr>
                        <a:t>len</a:t>
                      </a:r>
                      <a:r>
                        <a:rPr lang="en-US" sz="900" b="0" i="0" u="none" strike="noStrike" cap="none" spc="0" dirty="0">
                          <a:solidFill>
                            <a:schemeClr val="tx1"/>
                          </a:solidFill>
                          <a:effectLst/>
                          <a:latin typeface="Consolas" panose="020B0609020204030204" pitchFamily="49" charset="0"/>
                        </a:rPr>
                        <a:t>(poly)</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q = 2**8  # modulus</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t = 2**4  # rounding parameter</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e = </a:t>
                      </a:r>
                      <a:r>
                        <a:rPr lang="en-US" sz="900" b="0" i="0" u="none" strike="noStrike" cap="none" spc="0" dirty="0" err="1">
                          <a:solidFill>
                            <a:schemeClr val="tx1"/>
                          </a:solidFill>
                          <a:effectLst/>
                          <a:latin typeface="Consolas" panose="020B0609020204030204" pitchFamily="49" charset="0"/>
                        </a:rPr>
                        <a:t>sample_poly</a:t>
                      </a:r>
                      <a:r>
                        <a:rPr lang="en-US" sz="900" b="0" i="0" u="none" strike="noStrike" cap="none" spc="0" dirty="0">
                          <a:solidFill>
                            <a:schemeClr val="tx1"/>
                          </a:solidFill>
                          <a:effectLst/>
                          <a:latin typeface="Consolas" panose="020B0609020204030204" pitchFamily="49" charset="0"/>
                        </a:rPr>
                        <a:t>(n, q, std)  # error polynomial</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s = </a:t>
                      </a:r>
                      <a:r>
                        <a:rPr lang="en-US" sz="900" b="0" i="0" u="none" strike="noStrike" cap="none" spc="0" dirty="0" err="1">
                          <a:solidFill>
                            <a:schemeClr val="tx1"/>
                          </a:solidFill>
                          <a:effectLst/>
                          <a:latin typeface="Consolas" panose="020B0609020204030204" pitchFamily="49" charset="0"/>
                        </a:rPr>
                        <a:t>sample_poly</a:t>
                      </a:r>
                      <a:r>
                        <a:rPr lang="en-US" sz="900" b="0" i="0" u="none" strike="noStrike" cap="none" spc="0" dirty="0">
                          <a:solidFill>
                            <a:schemeClr val="tx1"/>
                          </a:solidFill>
                          <a:effectLst/>
                          <a:latin typeface="Consolas" panose="020B0609020204030204" pitchFamily="49" charset="0"/>
                        </a:rPr>
                        <a:t>(n, q, std)  # secret polynomial</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a = </a:t>
                      </a:r>
                      <a:r>
                        <a:rPr lang="en-US" sz="900" b="0" i="0" u="none" strike="noStrike" cap="none" spc="0" dirty="0" err="1">
                          <a:solidFill>
                            <a:schemeClr val="tx1"/>
                          </a:solidFill>
                          <a:effectLst/>
                          <a:latin typeface="Consolas" panose="020B0609020204030204" pitchFamily="49" charset="0"/>
                        </a:rPr>
                        <a:t>sample_poly</a:t>
                      </a:r>
                      <a:r>
                        <a:rPr lang="en-US" sz="900" b="0" i="0" u="none" strike="noStrike" cap="none" spc="0" dirty="0">
                          <a:solidFill>
                            <a:schemeClr val="tx1"/>
                          </a:solidFill>
                          <a:effectLst/>
                          <a:latin typeface="Consolas" panose="020B0609020204030204" pitchFamily="49" charset="0"/>
                        </a:rPr>
                        <a:t>(n, q, std)  # uniformly random polynomial</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b = </a:t>
                      </a:r>
                      <a:r>
                        <a:rPr lang="en-US" sz="900" b="0" i="0" u="none" strike="noStrike" cap="none" spc="0" dirty="0" err="1">
                          <a:solidFill>
                            <a:schemeClr val="tx1"/>
                          </a:solidFill>
                          <a:effectLst/>
                          <a:latin typeface="Consolas" panose="020B0609020204030204" pitchFamily="49" charset="0"/>
                        </a:rPr>
                        <a:t>poly_round</a:t>
                      </a:r>
                      <a:r>
                        <a:rPr lang="en-US" sz="900" b="0" i="0" u="none" strike="noStrike" cap="none" spc="0" dirty="0">
                          <a:solidFill>
                            <a:schemeClr val="tx1"/>
                          </a:solidFill>
                          <a:effectLst/>
                          <a:latin typeface="Consolas" panose="020B0609020204030204" pitchFamily="49" charset="0"/>
                        </a:rPr>
                        <a:t>(</a:t>
                      </a:r>
                      <a:r>
                        <a:rPr lang="en-US" sz="900" b="0" i="0" u="none" strike="noStrike" cap="none" spc="0" dirty="0" err="1">
                          <a:solidFill>
                            <a:schemeClr val="tx1"/>
                          </a:solidFill>
                          <a:effectLst/>
                          <a:latin typeface="Consolas" panose="020B0609020204030204" pitchFamily="49" charset="0"/>
                        </a:rPr>
                        <a:t>poly_mul</a:t>
                      </a:r>
                      <a:r>
                        <a:rPr lang="en-US" sz="900" b="0" i="0" u="none" strike="noStrike" cap="none" spc="0" dirty="0">
                          <a:solidFill>
                            <a:schemeClr val="tx1"/>
                          </a:solidFill>
                          <a:effectLst/>
                          <a:latin typeface="Consolas" panose="020B0609020204030204" pitchFamily="49" charset="0"/>
                        </a:rPr>
                        <a:t>(a, s, q) + e, q, t)  # ciphertext polynomial</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return a, b</a:t>
                      </a:r>
                    </a:p>
                    <a:p>
                      <a:pPr rtl="0" fontAlgn="t">
                        <a:spcBef>
                          <a:spcPts val="0"/>
                        </a:spcBef>
                        <a:spcAft>
                          <a:spcPts val="0"/>
                        </a:spcAft>
                      </a:pPr>
                      <a:endParaRPr lang="en-US" sz="900" b="0" i="0" u="none" strike="noStrike" cap="none" spc="0" dirty="0">
                        <a:solidFill>
                          <a:schemeClr val="tx1"/>
                        </a:solidFill>
                        <a:effectLst/>
                        <a:latin typeface="Consolas" panose="020B0609020204030204" pitchFamily="49" charset="0"/>
                      </a:endParaRPr>
                    </a:p>
                    <a:p>
                      <a:pPr rtl="0" fontAlgn="t">
                        <a:spcBef>
                          <a:spcPts val="0"/>
                        </a:spcBef>
                        <a:spcAft>
                          <a:spcPts val="0"/>
                        </a:spcAft>
                      </a:pPr>
                      <a:r>
                        <a:rPr lang="en-US" sz="900" b="0" i="0" u="none" strike="noStrike" cap="none" spc="0" dirty="0">
                          <a:solidFill>
                            <a:schemeClr val="tx1"/>
                          </a:solidFill>
                          <a:effectLst/>
                          <a:latin typeface="Consolas" panose="020B0609020204030204" pitchFamily="49" charset="0"/>
                        </a:rPr>
                        <a:t>def </a:t>
                      </a:r>
                      <a:r>
                        <a:rPr lang="en-US" sz="900" b="0" i="0" u="none" strike="noStrike" cap="none" spc="0" dirty="0" err="1">
                          <a:solidFill>
                            <a:schemeClr val="tx1"/>
                          </a:solidFill>
                          <a:effectLst/>
                          <a:latin typeface="Consolas" panose="020B0609020204030204" pitchFamily="49" charset="0"/>
                        </a:rPr>
                        <a:t>decrypt_poly</a:t>
                      </a:r>
                      <a:r>
                        <a:rPr lang="en-US" sz="900" b="0" i="0" u="none" strike="noStrike" cap="none" spc="0" dirty="0">
                          <a:solidFill>
                            <a:schemeClr val="tx1"/>
                          </a:solidFill>
                          <a:effectLst/>
                          <a:latin typeface="Consolas" panose="020B0609020204030204" pitchFamily="49" charset="0"/>
                        </a:rPr>
                        <a:t>(key, </a:t>
                      </a:r>
                      <a:r>
                        <a:rPr lang="en-US" sz="900" b="0" i="0" u="none" strike="noStrike" cap="none" spc="0" dirty="0" err="1">
                          <a:solidFill>
                            <a:schemeClr val="tx1"/>
                          </a:solidFill>
                          <a:effectLst/>
                          <a:latin typeface="Consolas" panose="020B0609020204030204" pitchFamily="49" charset="0"/>
                        </a:rPr>
                        <a:t>ct</a:t>
                      </a:r>
                      <a:r>
                        <a:rPr lang="en-US" sz="900" b="0" i="0" u="none" strike="noStrike" cap="none" spc="0" dirty="0">
                          <a:solidFill>
                            <a:schemeClr val="tx1"/>
                          </a:solidFill>
                          <a:effectLst/>
                          <a:latin typeface="Consolas" panose="020B0609020204030204" pitchFamily="49" charset="0"/>
                        </a:rPr>
                        <a:t>):</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 Decrypt a ciphertext using the RLWE scheme."""</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a, b, s = key</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q = 2**8  # modulus</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t = 2**4  # rounding parameter</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c = </a:t>
                      </a:r>
                      <a:r>
                        <a:rPr lang="en-US" sz="900" b="0" i="0" u="none" strike="noStrike" cap="none" spc="0" dirty="0" err="1">
                          <a:solidFill>
                            <a:schemeClr val="tx1"/>
                          </a:solidFill>
                          <a:effectLst/>
                          <a:latin typeface="Consolas" panose="020B0609020204030204" pitchFamily="49" charset="0"/>
                        </a:rPr>
                        <a:t>poly_round</a:t>
                      </a:r>
                      <a:r>
                        <a:rPr lang="en-US" sz="900" b="0" i="0" u="none" strike="noStrike" cap="none" spc="0" dirty="0">
                          <a:solidFill>
                            <a:schemeClr val="tx1"/>
                          </a:solidFill>
                          <a:effectLst/>
                          <a:latin typeface="Consolas" panose="020B0609020204030204" pitchFamily="49" charset="0"/>
                        </a:rPr>
                        <a:t>(</a:t>
                      </a:r>
                      <a:r>
                        <a:rPr lang="en-US" sz="900" b="0" i="0" u="none" strike="noStrike" cap="none" spc="0" dirty="0" err="1">
                          <a:solidFill>
                            <a:schemeClr val="tx1"/>
                          </a:solidFill>
                          <a:effectLst/>
                          <a:latin typeface="Consolas" panose="020B0609020204030204" pitchFamily="49" charset="0"/>
                        </a:rPr>
                        <a:t>poly_mul</a:t>
                      </a:r>
                      <a:r>
                        <a:rPr lang="en-US" sz="900" b="0" i="0" u="none" strike="noStrike" cap="none" spc="0" dirty="0">
                          <a:solidFill>
                            <a:schemeClr val="tx1"/>
                          </a:solidFill>
                          <a:effectLst/>
                          <a:latin typeface="Consolas" panose="020B0609020204030204" pitchFamily="49" charset="0"/>
                        </a:rPr>
                        <a:t>(a, </a:t>
                      </a:r>
                      <a:r>
                        <a:rPr lang="en-US" sz="900" b="0" i="0" u="none" strike="noStrike" cap="none" spc="0" dirty="0" err="1">
                          <a:solidFill>
                            <a:schemeClr val="tx1"/>
                          </a:solidFill>
                          <a:effectLst/>
                          <a:latin typeface="Consolas" panose="020B0609020204030204" pitchFamily="49" charset="0"/>
                        </a:rPr>
                        <a:t>ct</a:t>
                      </a:r>
                      <a:r>
                        <a:rPr lang="en-US" sz="900" b="0" i="0" u="none" strike="noStrike" cap="none" spc="0" dirty="0">
                          <a:solidFill>
                            <a:schemeClr val="tx1"/>
                          </a:solidFill>
                          <a:effectLst/>
                          <a:latin typeface="Consolas" panose="020B0609020204030204" pitchFamily="49" charset="0"/>
                        </a:rPr>
                        <a:t>, q), q, t)  # rounded ciphertext polynomial</a:t>
                      </a:r>
                      <a:br>
                        <a:rPr lang="en-US" sz="900" b="0" i="0" u="none" strike="noStrike" cap="none" spc="0" dirty="0">
                          <a:solidFill>
                            <a:schemeClr val="tx1"/>
                          </a:solidFill>
                          <a:effectLst/>
                          <a:latin typeface="Consolas" panose="020B0609020204030204" pitchFamily="49" charset="0"/>
                        </a:rPr>
                      </a:br>
                      <a:r>
                        <a:rPr lang="en-US" sz="900" b="0" i="0" u="none" strike="noStrike" cap="none" spc="0" dirty="0">
                          <a:solidFill>
                            <a:schemeClr val="tx1"/>
                          </a:solidFill>
                          <a:effectLst/>
                          <a:latin typeface="Consolas" panose="020B0609020204030204" pitchFamily="49" charset="0"/>
                        </a:rPr>
                        <a:t>    return np.mod(c - </a:t>
                      </a:r>
                      <a:r>
                        <a:rPr lang="en-US" sz="900" b="0" i="0" u="none" strike="noStrike" cap="none" spc="0" dirty="0" err="1">
                          <a:solidFill>
                            <a:schemeClr val="tx1"/>
                          </a:solidFill>
                          <a:effectLst/>
                          <a:latin typeface="Consolas" panose="020B0609020204030204" pitchFamily="49" charset="0"/>
                        </a:rPr>
                        <a:t>poly_round</a:t>
                      </a:r>
                      <a:r>
                        <a:rPr lang="en-US" sz="900" b="0" i="0" u="none" strike="noStrike" cap="none" spc="0" dirty="0">
                          <a:solidFill>
                            <a:schemeClr val="tx1"/>
                          </a:solidFill>
                          <a:effectLst/>
                          <a:latin typeface="Consolas" panose="020B0609020204030204" pitchFamily="49" charset="0"/>
                        </a:rPr>
                        <a:t>(</a:t>
                      </a:r>
                      <a:r>
                        <a:rPr lang="en-US" sz="900" b="0" i="0" u="none" strike="noStrike" cap="none" spc="0" dirty="0" err="1">
                          <a:solidFill>
                            <a:schemeClr val="tx1"/>
                          </a:solidFill>
                          <a:effectLst/>
                          <a:latin typeface="Consolas" panose="020B0609020204030204" pitchFamily="49" charset="0"/>
                        </a:rPr>
                        <a:t>poly_mul</a:t>
                      </a:r>
                      <a:r>
                        <a:rPr lang="en-US" sz="900" b="0" i="0" u="none" strike="noStrike" cap="none" spc="0" dirty="0">
                          <a:solidFill>
                            <a:schemeClr val="tx1"/>
                          </a:solidFill>
                          <a:effectLst/>
                          <a:latin typeface="Consolas" panose="020B0609020204030204" pitchFamily="49" charset="0"/>
                        </a:rPr>
                        <a:t>(b, s, q), q, t), q)  # message polynomial</a:t>
                      </a:r>
                      <a:br>
                        <a:rPr lang="en-US" sz="900" b="0" i="0" u="none" strike="noStrike" cap="none" spc="0" dirty="0">
                          <a:solidFill>
                            <a:schemeClr val="tx1"/>
                          </a:solidFill>
                          <a:effectLst/>
                          <a:latin typeface="Consolas" panose="020B0609020204030204" pitchFamily="49" charset="0"/>
                        </a:rPr>
                      </a:br>
                      <a:endParaRPr lang="en-US" sz="900" b="0" i="0" u="none" strike="noStrike" cap="none" spc="0" dirty="0">
                        <a:solidFill>
                          <a:schemeClr val="tx1"/>
                        </a:solidFill>
                        <a:effectLst/>
                        <a:latin typeface="Consolas" panose="020B0609020204030204" pitchFamily="49" charset="0"/>
                      </a:endParaRPr>
                    </a:p>
                  </a:txBody>
                  <a:tcPr marL="58051" marR="58051" marT="58051" marB="5805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80332533"/>
                  </a:ext>
                </a:extLst>
              </a:tr>
            </a:tbl>
          </a:graphicData>
        </a:graphic>
      </p:graphicFrame>
      <p:sp>
        <p:nvSpPr>
          <p:cNvPr id="10" name="Rectangle 1">
            <a:extLst>
              <a:ext uri="{FF2B5EF4-FFF2-40B4-BE49-F238E27FC236}">
                <a16:creationId xmlns:a16="http://schemas.microsoft.com/office/drawing/2014/main" id="{EB049D04-F899-4CC1-ED68-31472DAAAD60}"/>
              </a:ext>
            </a:extLst>
          </p:cNvPr>
          <p:cNvSpPr txBox="1">
            <a:spLocks noGrp="1" noChangeArrowheads="1"/>
          </p:cNvSpPr>
          <p:nvPr>
            <p:ph type="body" sz="half" idx="2"/>
          </p:nvPr>
        </p:nvSpPr>
        <p:spPr bwMode="auto">
          <a:xfrm>
            <a:off x="550863" y="2676525"/>
            <a:ext cx="5437187" cy="3416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600" kern="1200">
                <a:solidFill>
                  <a:schemeClr val="tx1">
                    <a:alpha val="6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1400"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200"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fontAlgn="base">
              <a:spcBef>
                <a:spcPct val="0"/>
              </a:spcBef>
              <a:buFont typeface="+mj-lt"/>
              <a:buAutoNum type="arabicPeriod"/>
            </a:pPr>
            <a:r>
              <a:rPr lang="en-US" altLang="en-US" sz="1800" dirty="0"/>
              <a:t>Two parties, Alice and Bob, each generate a key pair consisting of a public key and a secret key.</a:t>
            </a:r>
          </a:p>
          <a:p>
            <a:pPr marL="342900" indent="-342900" fontAlgn="base">
              <a:spcBef>
                <a:spcPct val="0"/>
              </a:spcBef>
              <a:buFont typeface="+mj-lt"/>
              <a:buAutoNum type="arabicPeriod"/>
            </a:pPr>
            <a:r>
              <a:rPr lang="en-US" altLang="en-US" sz="1800" dirty="0"/>
              <a:t>Alice and Bob exchange their public keys.</a:t>
            </a:r>
          </a:p>
          <a:p>
            <a:pPr marL="342900" indent="-342900" fontAlgn="base">
              <a:spcBef>
                <a:spcPct val="0"/>
              </a:spcBef>
              <a:buFont typeface="+mj-lt"/>
              <a:buAutoNum type="arabicPeriod"/>
            </a:pPr>
            <a:r>
              <a:rPr lang="en-US" altLang="en-US" sz="1800" dirty="0"/>
              <a:t>Each party uses their own secret key and the other party's public key to encrypt a randomly generated polynomial, resulting in a ciphertext.</a:t>
            </a:r>
          </a:p>
        </p:txBody>
      </p:sp>
    </p:spTree>
    <p:extLst>
      <p:ext uri="{BB962C8B-B14F-4D97-AF65-F5344CB8AC3E}">
        <p14:creationId xmlns:p14="http://schemas.microsoft.com/office/powerpoint/2010/main" val="1213266265"/>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16CA-AB26-CA92-B7C6-F64D96B3FEAE}"/>
              </a:ext>
            </a:extLst>
          </p:cNvPr>
          <p:cNvSpPr>
            <a:spLocks noGrp="1"/>
          </p:cNvSpPr>
          <p:nvPr>
            <p:ph type="title"/>
          </p:nvPr>
        </p:nvSpPr>
        <p:spPr>
          <a:xfrm>
            <a:off x="550863" y="549275"/>
            <a:ext cx="5437185" cy="1997855"/>
          </a:xfrm>
        </p:spPr>
        <p:txBody>
          <a:bodyPr vert="horz" wrap="square" lIns="0" tIns="0" rIns="0" bIns="0" rtlCol="0" anchor="b" anchorCtr="0">
            <a:normAutofit/>
          </a:bodyPr>
          <a:lstStyle/>
          <a:p>
            <a:r>
              <a:rPr lang="en-US" sz="4800" dirty="0"/>
              <a:t>Code Snippet – 3B</a:t>
            </a:r>
          </a:p>
        </p:txBody>
      </p:sp>
      <p:sp>
        <p:nvSpPr>
          <p:cNvPr id="10" name="Rectangle 1">
            <a:extLst>
              <a:ext uri="{FF2B5EF4-FFF2-40B4-BE49-F238E27FC236}">
                <a16:creationId xmlns:a16="http://schemas.microsoft.com/office/drawing/2014/main" id="{EB049D04-F899-4CC1-ED68-31472DAAAD60}"/>
              </a:ext>
            </a:extLst>
          </p:cNvPr>
          <p:cNvSpPr txBox="1">
            <a:spLocks noGrp="1" noChangeArrowheads="1"/>
          </p:cNvSpPr>
          <p:nvPr>
            <p:ph type="body" sz="half" idx="2"/>
          </p:nvPr>
        </p:nvSpPr>
        <p:spPr bwMode="auto">
          <a:xfrm>
            <a:off x="550863" y="2676525"/>
            <a:ext cx="5437187" cy="34163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600" kern="1200">
                <a:solidFill>
                  <a:schemeClr val="tx1">
                    <a:alpha val="60000"/>
                  </a:schemeClr>
                </a:solidFill>
                <a:latin typeface="+mn-lt"/>
                <a:ea typeface="+mn-ea"/>
                <a:cs typeface="+mn-cs"/>
              </a:defRPr>
            </a:lvl1pPr>
            <a:lvl2pPr marL="457200" indent="0" algn="l" defTabSz="914400" rtl="0" eaLnBrk="1" latinLnBrk="0" hangingPunct="1">
              <a:lnSpc>
                <a:spcPct val="110000"/>
              </a:lnSpc>
              <a:spcBef>
                <a:spcPts val="500"/>
              </a:spcBef>
              <a:spcAft>
                <a:spcPts val="800"/>
              </a:spcAft>
              <a:buFont typeface="Arial" panose="020B0604020202020204" pitchFamily="34" charset="0"/>
              <a:buNone/>
              <a:defRPr sz="1400" kern="1200">
                <a:solidFill>
                  <a:schemeClr val="tx1">
                    <a:alpha val="60000"/>
                  </a:schemeClr>
                </a:solidFill>
                <a:latin typeface="+mn-lt"/>
                <a:ea typeface="+mn-ea"/>
                <a:cs typeface="+mn-cs"/>
              </a:defRPr>
            </a:lvl2pPr>
            <a:lvl3pPr marL="914400" indent="0" algn="l" defTabSz="914400" rtl="0" eaLnBrk="1" latinLnBrk="0" hangingPunct="1">
              <a:lnSpc>
                <a:spcPct val="110000"/>
              </a:lnSpc>
              <a:spcBef>
                <a:spcPts val="500"/>
              </a:spcBef>
              <a:spcAft>
                <a:spcPts val="800"/>
              </a:spcAft>
              <a:buFont typeface="Arial" panose="020B0604020202020204" pitchFamily="34" charset="0"/>
              <a:buNone/>
              <a:defRPr sz="1200" kern="1200">
                <a:solidFill>
                  <a:schemeClr val="tx1">
                    <a:alpha val="60000"/>
                  </a:schemeClr>
                </a:solidFill>
                <a:latin typeface="+mn-lt"/>
                <a:ea typeface="+mn-ea"/>
                <a:cs typeface="+mn-cs"/>
              </a:defRPr>
            </a:lvl3pPr>
            <a:lvl4pPr marL="13716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4pPr>
            <a:lvl5pPr marL="1828800" indent="0" algn="l" defTabSz="914400" rtl="0" eaLnBrk="1" latinLnBrk="0" hangingPunct="1">
              <a:lnSpc>
                <a:spcPct val="110000"/>
              </a:lnSpc>
              <a:spcBef>
                <a:spcPts val="500"/>
              </a:spcBef>
              <a:spcAft>
                <a:spcPts val="800"/>
              </a:spcAft>
              <a:buFont typeface="Arial" panose="020B0604020202020204" pitchFamily="34" charset="0"/>
              <a:buNone/>
              <a:defRPr sz="1000" kern="1200">
                <a:solidFill>
                  <a:schemeClr val="tx1">
                    <a:alpha val="60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fontAlgn="base">
              <a:spcBef>
                <a:spcPct val="0"/>
              </a:spcBef>
              <a:buFont typeface="+mj-lt"/>
              <a:buAutoNum type="arabicPeriod" startAt="4"/>
            </a:pPr>
            <a:r>
              <a:rPr lang="en-US" altLang="en-US" sz="1800" dirty="0"/>
              <a:t>Alice and Bob exchange their ciphertexts.</a:t>
            </a:r>
          </a:p>
          <a:p>
            <a:pPr marL="342900" indent="-342900" fontAlgn="base">
              <a:spcBef>
                <a:spcPct val="0"/>
              </a:spcBef>
              <a:buFont typeface="+mj-lt"/>
              <a:buAutoNum type="arabicPeriod" startAt="4"/>
            </a:pPr>
            <a:r>
              <a:rPr lang="en-US" altLang="en-US" sz="1800" dirty="0"/>
              <a:t>Each party uses their own secret key and the other party's ciphertext to decrypt the received ciphertext, obtaining a shared secret key.</a:t>
            </a:r>
          </a:p>
          <a:p>
            <a:pPr marL="342900" indent="-342900" fontAlgn="base">
              <a:spcBef>
                <a:spcPct val="0"/>
              </a:spcBef>
              <a:buFont typeface="+mj-lt"/>
              <a:buAutoNum type="arabicPeriod" startAt="4"/>
            </a:pPr>
            <a:r>
              <a:rPr lang="en-US" altLang="en-US" sz="1800" dirty="0"/>
              <a:t>Alice and Bob compare their shared secret keys to ensure that they match, verifying that they have successfully established a shared secret.</a:t>
            </a:r>
          </a:p>
        </p:txBody>
      </p:sp>
      <p:sp>
        <p:nvSpPr>
          <p:cNvPr id="5" name="Date Placeholder 4">
            <a:extLst>
              <a:ext uri="{FF2B5EF4-FFF2-40B4-BE49-F238E27FC236}">
                <a16:creationId xmlns:a16="http://schemas.microsoft.com/office/drawing/2014/main" id="{7CC164E3-D215-FA01-A664-ED10D05C64DD}"/>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Footer Placeholder 5">
            <a:extLst>
              <a:ext uri="{FF2B5EF4-FFF2-40B4-BE49-F238E27FC236}">
                <a16:creationId xmlns:a16="http://schemas.microsoft.com/office/drawing/2014/main" id="{4A76CD29-56BD-B73B-8227-8DC6BAED72F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23FC4AC3-2256-6531-7849-D2C3E2D345F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graphicFrame>
        <p:nvGraphicFramePr>
          <p:cNvPr id="8" name="Content Placeholder 7">
            <a:extLst>
              <a:ext uri="{FF2B5EF4-FFF2-40B4-BE49-F238E27FC236}">
                <a16:creationId xmlns:a16="http://schemas.microsoft.com/office/drawing/2014/main" id="{DA912EB5-1DBC-F38A-B879-C6BC81EE969B}"/>
              </a:ext>
            </a:extLst>
          </p:cNvPr>
          <p:cNvGraphicFramePr>
            <a:graphicFrameLocks noGrp="1"/>
          </p:cNvGraphicFramePr>
          <p:nvPr>
            <p:ph idx="1"/>
            <p:extLst>
              <p:ext uri="{D42A27DB-BD31-4B8C-83A1-F6EECF244321}">
                <p14:modId xmlns:p14="http://schemas.microsoft.com/office/powerpoint/2010/main" val="1406973664"/>
              </p:ext>
            </p:extLst>
          </p:nvPr>
        </p:nvGraphicFramePr>
        <p:xfrm>
          <a:off x="6548755" y="549275"/>
          <a:ext cx="4722625" cy="6083222"/>
        </p:xfrm>
        <a:graphic>
          <a:graphicData uri="http://schemas.openxmlformats.org/drawingml/2006/table">
            <a:tbl>
              <a:tblPr>
                <a:noFill/>
              </a:tblPr>
              <a:tblGrid>
                <a:gridCol w="4722625">
                  <a:extLst>
                    <a:ext uri="{9D8B030D-6E8A-4147-A177-3AD203B41FA5}">
                      <a16:colId xmlns:a16="http://schemas.microsoft.com/office/drawing/2014/main" val="360544656"/>
                    </a:ext>
                  </a:extLst>
                </a:gridCol>
              </a:tblGrid>
              <a:tr h="5191175">
                <a:tc>
                  <a:txBody>
                    <a:bodyPr/>
                    <a:lstStyle/>
                    <a:p>
                      <a:pPr rtl="0" fontAlgn="t">
                        <a:spcBef>
                          <a:spcPts val="0"/>
                        </a:spcBef>
                        <a:spcAft>
                          <a:spcPts val="0"/>
                        </a:spcAft>
                      </a:pPr>
                      <a:r>
                        <a:rPr lang="en-US" sz="1000" b="0" i="0" u="none" strike="noStrike">
                          <a:solidFill>
                            <a:schemeClr val="tx1"/>
                          </a:solidFill>
                          <a:effectLst/>
                          <a:latin typeface="Consolas" panose="020B0609020204030204" pitchFamily="49" charset="0"/>
                        </a:rPr>
                        <a:t>def key_exchange():</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 Perform an RLWE-based key exchange."""</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n = 8  # degree of polynomials</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q = 2**8  # modulus</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std = 2**4  # standard deviation of noise</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a, b = encrypt_poly(sample_poly(n, q, std), std)  </a:t>
                      </a:r>
                    </a:p>
                    <a:p>
                      <a:pPr rtl="0" fontAlgn="t">
                        <a:spcBef>
                          <a:spcPts val="0"/>
                        </a:spcBef>
                        <a:spcAft>
                          <a:spcPts val="0"/>
                        </a:spcAft>
                      </a:pPr>
                      <a:r>
                        <a:rPr lang="en-US" sz="1000" b="0" i="0" u="none" strike="noStrike">
                          <a:solidFill>
                            <a:schemeClr val="tx1"/>
                          </a:solidFill>
                          <a:effectLst/>
                          <a:latin typeface="Consolas" panose="020B0609020204030204" pitchFamily="49" charset="0"/>
                        </a:rPr>
                        <a:t>    # Alice's public key</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s = sample_poly(n, q, std)  # Alice's secret key</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ct = poly_add(poly_mul(a, s, q), b, q)  </a:t>
                      </a:r>
                    </a:p>
                    <a:p>
                      <a:pPr rtl="0" fontAlgn="t">
                        <a:spcBef>
                          <a:spcPts val="0"/>
                        </a:spcBef>
                        <a:spcAft>
                          <a:spcPts val="0"/>
                        </a:spcAft>
                      </a:pPr>
                      <a:r>
                        <a:rPr lang="en-US" sz="1000" b="0" i="0" u="none" strike="noStrike">
                          <a:solidFill>
                            <a:schemeClr val="tx1"/>
                          </a:solidFill>
                          <a:effectLst/>
                          <a:latin typeface="Consolas" panose="020B0609020204030204" pitchFamily="49" charset="0"/>
                        </a:rPr>
                        <a:t>    # Bob's received ciphertext</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return a, b, s, ct</a:t>
                      </a:r>
                      <a:br>
                        <a:rPr lang="en-US" sz="1000" b="0" i="0" u="none" strike="noStrike">
                          <a:solidFill>
                            <a:schemeClr val="tx1"/>
                          </a:solidFill>
                          <a:effectLst/>
                          <a:latin typeface="Consolas" panose="020B0609020204030204" pitchFamily="49" charset="0"/>
                        </a:rPr>
                      </a:b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def shared_secret_key(key1, key2):</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 Derive a shared secret key from two key pairs."""</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a1, b1, s1, ct1 = key1</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a2, b2, s2, ct2 = key2</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q = 2**8  # modulus</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t = 2**4  # rounding parameter</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k1 = decrypt_poly((a2, b2, s2), ct1)</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k2 = decrypt_poly((a1, b1, s1), ct2)</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return poly_round(poly_add(k1, k2, q), q, t)</a:t>
                      </a:r>
                      <a:br>
                        <a:rPr lang="en-US" sz="1000" b="0" i="0" u="none" strike="noStrike">
                          <a:solidFill>
                            <a:schemeClr val="tx1"/>
                          </a:solidFill>
                          <a:effectLst/>
                          <a:latin typeface="Consolas" panose="020B0609020204030204" pitchFamily="49" charset="0"/>
                        </a:rPr>
                      </a:b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Alice generates her key pair</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alice_key = key_exchange()</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a1, b1, s1, ct1 = alice_key</a:t>
                      </a:r>
                      <a:br>
                        <a:rPr lang="en-US" sz="1000" b="0" i="0" u="none" strike="noStrike">
                          <a:solidFill>
                            <a:schemeClr val="tx1"/>
                          </a:solidFill>
                          <a:effectLst/>
                          <a:latin typeface="Consolas" panose="020B0609020204030204" pitchFamily="49" charset="0"/>
                        </a:rPr>
                      </a:b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Bob generates his key pair</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bob_key = key_exchange()</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a2, b2, s2, ct2 = bob_key</a:t>
                      </a:r>
                      <a:br>
                        <a:rPr lang="en-US" sz="1000" b="0" i="0" u="none" strike="noStrike">
                          <a:solidFill>
                            <a:schemeClr val="tx1"/>
                          </a:solidFill>
                          <a:effectLst/>
                          <a:latin typeface="Consolas" panose="020B0609020204030204" pitchFamily="49" charset="0"/>
                        </a:rPr>
                      </a:b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Alice and Bob exchange public keys</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shared_key1 = shared_secret_key(alice_key, bob_key)</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shared_key2 = shared_secret_key(bob_key, alice_key)</a:t>
                      </a:r>
                      <a:br>
                        <a:rPr lang="en-US" sz="1000" b="0" i="0" u="none" strike="noStrike">
                          <a:solidFill>
                            <a:schemeClr val="tx1"/>
                          </a:solidFill>
                          <a:effectLst/>
                          <a:latin typeface="Consolas" panose="020B0609020204030204" pitchFamily="49" charset="0"/>
                        </a:rPr>
                      </a:b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 Check if the shared keys match</a:t>
                      </a:r>
                      <a:br>
                        <a:rPr lang="en-US" sz="1000" b="0" i="0" u="none" strike="noStrike">
                          <a:solidFill>
                            <a:schemeClr val="tx1"/>
                          </a:solidFill>
                          <a:effectLst/>
                          <a:latin typeface="Consolas" panose="020B0609020204030204" pitchFamily="49" charset="0"/>
                        </a:rPr>
                      </a:br>
                      <a:r>
                        <a:rPr lang="en-US" sz="1000" b="0" i="0" u="none" strike="noStrike">
                          <a:solidFill>
                            <a:schemeClr val="tx1"/>
                          </a:solidFill>
                          <a:effectLst/>
                          <a:latin typeface="Consolas" panose="020B0609020204030204" pitchFamily="49" charset="0"/>
                        </a:rPr>
                        <a:t>print("Shared secret keys match:", shared_key1 == shared_key2)</a:t>
                      </a:r>
                      <a:br>
                        <a:rPr lang="en-US" sz="1000" b="0" i="0" u="none" strike="noStrike">
                          <a:solidFill>
                            <a:schemeClr val="tx1"/>
                          </a:solidFill>
                          <a:effectLst/>
                          <a:latin typeface="Consolas" panose="020B0609020204030204" pitchFamily="49" charset="0"/>
                        </a:rPr>
                      </a:br>
                      <a:br>
                        <a:rPr lang="en-US" sz="1000" b="0" i="0" u="none" strike="noStrike">
                          <a:solidFill>
                            <a:schemeClr val="tx1"/>
                          </a:solidFill>
                          <a:effectLst/>
                          <a:latin typeface="Consolas" panose="020B0609020204030204" pitchFamily="49" charset="0"/>
                        </a:rPr>
                      </a:br>
                      <a:br>
                        <a:rPr lang="en-US" sz="1000" b="0" i="0" u="none" strike="noStrike">
                          <a:solidFill>
                            <a:schemeClr val="tx1"/>
                          </a:solidFill>
                          <a:effectLst/>
                          <a:latin typeface="Consolas" panose="020B0609020204030204" pitchFamily="49" charset="0"/>
                        </a:rPr>
                      </a:br>
                      <a:endParaRPr lang="en-US" sz="1200" dirty="0">
                        <a:solidFill>
                          <a:schemeClr val="tx1"/>
                        </a:solidFill>
                        <a:effectLst/>
                      </a:endParaRPr>
                    </a:p>
                  </a:txBody>
                  <a:tcPr marL="54571" marR="54571" marT="54571" marB="5457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80332533"/>
                  </a:ext>
                </a:extLst>
              </a:tr>
            </a:tbl>
          </a:graphicData>
        </a:graphic>
      </p:graphicFrame>
    </p:spTree>
    <p:extLst>
      <p:ext uri="{BB962C8B-B14F-4D97-AF65-F5344CB8AC3E}">
        <p14:creationId xmlns:p14="http://schemas.microsoft.com/office/powerpoint/2010/main" val="4240823769"/>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30614"/>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Introduction</a:t>
            </a:r>
          </a:p>
          <a:p>
            <a:r>
              <a:rPr lang="en-US" dirty="0"/>
              <a:t>Background Information</a:t>
            </a:r>
          </a:p>
          <a:p>
            <a:r>
              <a:rPr lang="en-US" dirty="0"/>
              <a:t>Implementation</a:t>
            </a:r>
          </a:p>
          <a:p>
            <a:r>
              <a:rPr lang="en-US" dirty="0"/>
              <a:t>Results and Analysis</a:t>
            </a:r>
          </a:p>
          <a:p>
            <a:r>
              <a:rPr lang="en-US" dirty="0"/>
              <a:t>Future Work</a:t>
            </a:r>
          </a:p>
          <a:p>
            <a:r>
              <a:rPr lang="en-US" dirty="0"/>
              <a:t>Conclusion</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Challenges Faced – Part A</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34206"/>
            <a:ext cx="10261263" cy="3515555"/>
          </a:xfrm>
        </p:spPr>
        <p:txBody>
          <a:bodyPr/>
          <a:lstStyle/>
          <a:p>
            <a:r>
              <a:rPr lang="en-US" dirty="0"/>
              <a:t>Understanding the basics of Quantum Computers like circuits, q-bits.</a:t>
            </a:r>
          </a:p>
          <a:p>
            <a:r>
              <a:rPr lang="en-US" dirty="0"/>
              <a:t>Another challenge we faced was finding suitable libraries for the implementation, as not all libraries provided the necessary functionalities.</a:t>
            </a:r>
          </a:p>
          <a:p>
            <a:r>
              <a:rPr lang="en-US" dirty="0"/>
              <a:t>Simulation of Quantum Environment using python library called qiskit and using the IBM quantum computers.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16857969"/>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Challenges Faced – Part B</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6" y="1534206"/>
            <a:ext cx="10261263" cy="3515555"/>
          </a:xfrm>
        </p:spPr>
        <p:txBody>
          <a:bodyPr/>
          <a:lstStyle/>
          <a:p>
            <a:r>
              <a:rPr lang="en-US" dirty="0"/>
              <a:t>One of the major challenges we faced was understanding the mathematical concepts behind lattice-based cryptography and the RLWE algorithm.</a:t>
            </a:r>
          </a:p>
          <a:p>
            <a:r>
              <a:rPr lang="en-US" dirty="0"/>
              <a:t>We also had to experiment with various parameters, such as the polynomial degree and modulus, to find suitable values for the implementation.</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47787262"/>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793953"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Results and Analysis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Subtitle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22</a:t>
            </a:fld>
            <a:endParaRPr lang="en-US"/>
          </a:p>
        </p:txBody>
      </p:sp>
    </p:spTree>
    <p:extLst>
      <p:ext uri="{BB962C8B-B14F-4D97-AF65-F5344CB8AC3E}">
        <p14:creationId xmlns:p14="http://schemas.microsoft.com/office/powerpoint/2010/main" val="1565417777"/>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Findings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71222"/>
            <a:ext cx="9795642" cy="3515555"/>
          </a:xfrm>
        </p:spPr>
        <p:txBody>
          <a:bodyPr/>
          <a:lstStyle/>
          <a:p>
            <a:r>
              <a:rPr lang="en-US" dirty="0"/>
              <a:t>The RLWE key exchange algorithm provides a secure method for exchanging keys between two parties. </a:t>
            </a:r>
          </a:p>
          <a:p>
            <a:r>
              <a:rPr lang="en-US" dirty="0"/>
              <a:t>It uses the properties of the discrete logarithm problem to ensure that the shared key cannot be easily computed by an attacker. </a:t>
            </a:r>
          </a:p>
          <a:p>
            <a:r>
              <a:rPr lang="en-US" dirty="0"/>
              <a:t>The implementation showed that the shared secret keys generated using the RLWE algorithm matched between Alice and Bob.</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79952579"/>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Comparison of RLWE with</a:t>
            </a:r>
            <a:br>
              <a:rPr lang="en-US" dirty="0"/>
            </a:br>
            <a:r>
              <a:rPr lang="en-US" dirty="0"/>
              <a:t>Diffie-Hellman key exchange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2155912"/>
            <a:ext cx="9795642" cy="3515555"/>
          </a:xfrm>
        </p:spPr>
        <p:txBody>
          <a:bodyPr/>
          <a:lstStyle/>
          <a:p>
            <a:r>
              <a:rPr lang="en-US" dirty="0"/>
              <a:t>The traditional Diffie-Hellman key exchange algorithm relies on the difficulty of computing discrete logarithms in a finite field. </a:t>
            </a:r>
          </a:p>
          <a:p>
            <a:r>
              <a:rPr lang="en-US" dirty="0"/>
              <a:t>In comparison, the RLWE algorithm is based on the hardness of the learning with errors problem in a polynomial ring. </a:t>
            </a:r>
          </a:p>
          <a:p>
            <a:r>
              <a:rPr lang="en-US" dirty="0"/>
              <a:t>The RLWE algorithm provides better security against attacks using quantum computers compared to the traditional Diffie-Hellman algorithm.</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61106584"/>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Results and Implications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71222"/>
            <a:ext cx="9795642" cy="4057774"/>
          </a:xfrm>
        </p:spPr>
        <p:txBody>
          <a:bodyPr/>
          <a:lstStyle/>
          <a:p>
            <a:r>
              <a:rPr lang="en-US" dirty="0"/>
              <a:t>The implementation of the RLWE key exchange algorithm shows that it is a secure method for exchanging keys between two parties. </a:t>
            </a:r>
          </a:p>
          <a:p>
            <a:r>
              <a:rPr lang="en-US" dirty="0"/>
              <a:t>The RLWE algorithm provides better security against attacks using quantum computers compared to the traditional Diffie-Hellman algorithm. </a:t>
            </a:r>
          </a:p>
          <a:p>
            <a:r>
              <a:rPr lang="en-US" dirty="0"/>
              <a:t>This has implications for the future of secure communication, as the rise of quantum computers presents a threat to current cryptographic methods. </a:t>
            </a:r>
          </a:p>
          <a:p>
            <a:r>
              <a:rPr lang="en-US" dirty="0"/>
              <a:t>The RLWE algorithm provides a promising solution for secure key exchange in a post-quantum computing world.</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28579803"/>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793953" cy="2986234"/>
          </a:xfrm>
        </p:spPr>
        <p:txBody>
          <a:bodyPr vert="horz" wrap="square" lIns="0" tIns="0" rIns="0" bIns="0" rtlCol="0" anchor="b" anchorCtr="0">
            <a:normAutofit/>
          </a:bodyPr>
          <a:lstStyle/>
          <a:p>
            <a:pPr>
              <a:lnSpc>
                <a:spcPct val="100000"/>
              </a:lnSpc>
            </a:pPr>
            <a:r>
              <a:rPr lang="en-US" dirty="0"/>
              <a:t>Future Work</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Subtitle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26</a:t>
            </a:fld>
            <a:endParaRPr lang="en-US"/>
          </a:p>
        </p:txBody>
      </p:sp>
    </p:spTree>
    <p:extLst>
      <p:ext uri="{BB962C8B-B14F-4D97-AF65-F5344CB8AC3E}">
        <p14:creationId xmlns:p14="http://schemas.microsoft.com/office/powerpoint/2010/main" val="2367622106"/>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Potential improvements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1" y="1460979"/>
            <a:ext cx="10132689" cy="4529274"/>
          </a:xfrm>
        </p:spPr>
        <p:txBody>
          <a:bodyPr/>
          <a:lstStyle/>
          <a:p>
            <a:r>
              <a:rPr lang="en-US" dirty="0"/>
              <a:t>One potential improvement to the implementation could be exploring different parameters for the RLWE scheme, such as increasing the degree of polynomials or the modulus size, to see if this leads to better performance or stronger security.</a:t>
            </a:r>
          </a:p>
          <a:p>
            <a:r>
              <a:rPr lang="en-US" dirty="0"/>
              <a:t>Another potential improvement could be optimizing the encryption and decryption algorithms to reduce their computational complexity and make the scheme more efficient.</a:t>
            </a:r>
          </a:p>
          <a:p>
            <a:r>
              <a:rPr lang="en-US" dirty="0"/>
              <a:t>Further experimentation with different noise distributions could also be done to better understand the impact of noise on the security and performance of the RLWE scheme.</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09280064"/>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887639"/>
          </a:xfrm>
        </p:spPr>
        <p:txBody>
          <a:bodyPr>
            <a:normAutofit/>
          </a:bodyPr>
          <a:lstStyle/>
          <a:p>
            <a:r>
              <a:rPr lang="en-US" dirty="0"/>
              <a:t>Areas for Future Research</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1" y="1707426"/>
            <a:ext cx="10132689" cy="4529274"/>
          </a:xfrm>
        </p:spPr>
        <p:txBody>
          <a:bodyPr/>
          <a:lstStyle/>
          <a:p>
            <a:r>
              <a:rPr lang="en-US" dirty="0"/>
              <a:t>One area for future research in post-quantum cryptography is exploring new cryptographic schemes beyond RLWE that are resistant to attacks by quantum computers.</a:t>
            </a:r>
          </a:p>
          <a:p>
            <a:r>
              <a:rPr lang="en-US" dirty="0"/>
              <a:t>Another area for future research is studying the impact of quantum computers on other cryptographic schemes, such as elliptic curve cryptography and lattice-based cryptography.</a:t>
            </a:r>
          </a:p>
          <a:p>
            <a:r>
              <a:rPr lang="en-US" dirty="0"/>
              <a:t>Developing more efficient and secure key exchange protocols that can be implemented on resource-constrained devices, such as Internet of Things (IoT) devices, is also an important area for future research in post-quantum cryptography.</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84174801"/>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793953" cy="2986234"/>
          </a:xfrm>
        </p:spPr>
        <p:txBody>
          <a:bodyPr vert="horz" wrap="square" lIns="0" tIns="0" rIns="0" bIns="0" rtlCol="0" anchor="b" anchorCtr="0">
            <a:normAutofit/>
          </a:bodyPr>
          <a:lstStyle/>
          <a:p>
            <a:pPr>
              <a:lnSpc>
                <a:spcPct val="100000"/>
              </a:lnSpc>
            </a:pPr>
            <a:r>
              <a:rPr lang="en-US" dirty="0"/>
              <a:t>Conclusion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Subtitle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29</a:t>
            </a:fld>
            <a:endParaRPr lang="en-US"/>
          </a:p>
        </p:txBody>
      </p:sp>
    </p:spTree>
    <p:extLst>
      <p:ext uri="{BB962C8B-B14F-4D97-AF65-F5344CB8AC3E}">
        <p14:creationId xmlns:p14="http://schemas.microsoft.com/office/powerpoint/2010/main" val="1172797151"/>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7"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0"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01"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4"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05"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6"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Introduction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a:latin typeface="+mn-lt"/>
                <a:ea typeface="+mn-ea"/>
                <a:cs typeface="+mn-cs"/>
              </a:rPr>
              <a:t>Subtitle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1" y="1707426"/>
            <a:ext cx="10132689" cy="4529274"/>
          </a:xfrm>
        </p:spPr>
        <p:txBody>
          <a:bodyPr/>
          <a:lstStyle/>
          <a:p>
            <a:r>
              <a:rPr lang="en-US" dirty="0"/>
              <a:t>In this project, we implemented an RLWE-based key exchange scheme and compared it with the traditional Diffie-Hellman key exchange. </a:t>
            </a:r>
          </a:p>
          <a:p>
            <a:r>
              <a:rPr lang="en-US" dirty="0"/>
              <a:t>Our implementation showed that RLWE-based key exchange can provide a high level of security against attacks by quantum computers, which is an important factor for post-quantum cryptography.</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itle 2">
            <a:extLst>
              <a:ext uri="{FF2B5EF4-FFF2-40B4-BE49-F238E27FC236}">
                <a16:creationId xmlns:a16="http://schemas.microsoft.com/office/drawing/2014/main" id="{A818EAAB-C143-93EB-F0ED-6485606995B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90979095"/>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1" y="1707426"/>
            <a:ext cx="10132689" cy="4529274"/>
          </a:xfrm>
        </p:spPr>
        <p:txBody>
          <a:bodyPr/>
          <a:lstStyle/>
          <a:p>
            <a:r>
              <a:rPr lang="en-US" dirty="0"/>
              <a:t>The RLWE-based key exchange is a promising post-quantum cryptographic solution that is resistant to attacks by quantum computers. </a:t>
            </a:r>
          </a:p>
          <a:p>
            <a:r>
              <a:rPr lang="en-US" dirty="0"/>
              <a:t>It is a significant area of research as the need for post-quantum cryptography is becoming increasingly important due to the rise of quantum computers.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itle 2">
            <a:extLst>
              <a:ext uri="{FF2B5EF4-FFF2-40B4-BE49-F238E27FC236}">
                <a16:creationId xmlns:a16="http://schemas.microsoft.com/office/drawing/2014/main" id="{A818EAAB-C143-93EB-F0ED-6485606995B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70827630"/>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9" name="Freeform: Shape 3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4" name="Rectangle 4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27817" r="4649"/>
          <a:stretch/>
        </p:blipFill>
        <p:spPr>
          <a:xfrm>
            <a:off x="4550902" y="3350526"/>
            <a:ext cx="7641101" cy="3507476"/>
          </a:xfrm>
          <a:custGeom>
            <a:avLst/>
            <a:gdLst/>
            <a:ahLst/>
            <a:cxnLst/>
            <a:rect l="l" t="t" r="r" b="b"/>
            <a:pathLst>
              <a:path w="7641101" h="3429001">
                <a:moveTo>
                  <a:pt x="0" y="0"/>
                </a:moveTo>
                <a:lnTo>
                  <a:pt x="7641101" y="0"/>
                </a:lnTo>
                <a:lnTo>
                  <a:pt x="7641101" y="3429001"/>
                </a:lnTo>
                <a:lnTo>
                  <a:pt x="0" y="3429001"/>
                </a:lnTo>
                <a:close/>
              </a:path>
            </a:pathLst>
          </a:custGeom>
        </p:spPr>
      </p:pic>
      <p:pic>
        <p:nvPicPr>
          <p:cNvPr id="3" name="Content Placeholder 2" descr="Circuit board background">
            <a:extLst>
              <a:ext uri="{FF2B5EF4-FFF2-40B4-BE49-F238E27FC236}">
                <a16:creationId xmlns:a16="http://schemas.microsoft.com/office/drawing/2014/main" id="{AE90E8D1-D6D9-D38A-DB29-D29A8FA28179}"/>
              </a:ext>
            </a:extLst>
          </p:cNvPr>
          <p:cNvPicPr>
            <a:picLocks noChangeAspect="1"/>
          </p:cNvPicPr>
          <p:nvPr/>
        </p:nvPicPr>
        <p:blipFill rotWithShape="1">
          <a:blip r:embed="rId4"/>
          <a:srcRect t="4898" r="1" b="27620"/>
          <a:stretch/>
        </p:blipFill>
        <p:spPr>
          <a:xfrm>
            <a:off x="4550896" y="-3"/>
            <a:ext cx="7641102" cy="3429002"/>
          </a:xfrm>
          <a:custGeom>
            <a:avLst/>
            <a:gdLst/>
            <a:ahLst/>
            <a:cxnLst/>
            <a:rect l="l" t="t" r="r" b="b"/>
            <a:pathLst>
              <a:path w="7641102" h="3429002">
                <a:moveTo>
                  <a:pt x="0" y="0"/>
                </a:moveTo>
                <a:lnTo>
                  <a:pt x="7641102" y="0"/>
                </a:lnTo>
                <a:lnTo>
                  <a:pt x="7641102" y="3429002"/>
                </a:lnTo>
                <a:lnTo>
                  <a:pt x="0" y="3429002"/>
                </a:lnTo>
                <a:close/>
              </a:path>
            </a:pathLst>
          </a:custGeom>
        </p:spPr>
      </p:pic>
      <p:grpSp>
        <p:nvGrpSpPr>
          <p:cNvPr id="46" name="Group 45">
            <a:extLst>
              <a:ext uri="{FF2B5EF4-FFF2-40B4-BE49-F238E27FC236}">
                <a16:creationId xmlns:a16="http://schemas.microsoft.com/office/drawing/2014/main" id="{CF03DCF1-A2E9-4508-9109-04925CE1A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16388" y="287518"/>
            <a:ext cx="1335600" cy="1262947"/>
            <a:chOff x="7735641" y="2106638"/>
            <a:chExt cx="1335600" cy="1262947"/>
          </a:xfrm>
        </p:grpSpPr>
        <p:sp>
          <p:nvSpPr>
            <p:cNvPr id="47" name="Freeform: Shape 46">
              <a:extLst>
                <a:ext uri="{FF2B5EF4-FFF2-40B4-BE49-F238E27FC236}">
                  <a16:creationId xmlns:a16="http://schemas.microsoft.com/office/drawing/2014/main" id="{71053FCC-4A78-4796-B809-1564F77348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CDA5B55E-E932-4F94-9EE3-99602920E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1333379"/>
            <a:ext cx="3565524" cy="2250553"/>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Personal Reflection</a:t>
            </a:r>
          </a:p>
        </p:txBody>
      </p:sp>
      <p:sp>
        <p:nvSpPr>
          <p:cNvPr id="50" name="Rectangle 49">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32</a:t>
            </a:fld>
            <a:endParaRPr lang="en-US">
              <a:solidFill>
                <a:schemeClr val="tx1">
                  <a:alpha val="80000"/>
                </a:schemeClr>
              </a:solidFill>
            </a:endParaRPr>
          </a:p>
        </p:txBody>
      </p:sp>
    </p:spTree>
    <p:extLst>
      <p:ext uri="{BB962C8B-B14F-4D97-AF65-F5344CB8AC3E}">
        <p14:creationId xmlns:p14="http://schemas.microsoft.com/office/powerpoint/2010/main" val="3900688600"/>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a:t>
            </a:r>
          </a:p>
        </p:txBody>
      </p:sp>
      <p:pic>
        <p:nvPicPr>
          <p:cNvPr id="38" name="Picture Placeholder 37">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a:blip r:embed="rId3"/>
          <a:srcRect/>
          <a:stretch/>
        </p:blipFill>
        <p:spPr>
          <a:xfrm>
            <a:off x="6661976" y="1801681"/>
            <a:ext cx="1691640" cy="1627319"/>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3865724" cy="1723636"/>
          </a:xfrm>
        </p:spPr>
        <p:txBody>
          <a:bodyPr/>
          <a:lstStyle/>
          <a:p>
            <a:pPr>
              <a:spcBef>
                <a:spcPts val="0"/>
              </a:spcBef>
              <a:spcAft>
                <a:spcPts val="0"/>
              </a:spcAft>
            </a:pPr>
            <a:r>
              <a:rPr lang="en-US" dirty="0"/>
              <a:t>Apurva </a:t>
            </a:r>
          </a:p>
          <a:p>
            <a:pPr>
              <a:spcBef>
                <a:spcPts val="0"/>
              </a:spcBef>
              <a:spcAft>
                <a:spcPts val="0"/>
              </a:spcAft>
            </a:pPr>
            <a:r>
              <a:rPr lang="en-US" dirty="0"/>
              <a:t>Dattatraya </a:t>
            </a:r>
          </a:p>
          <a:p>
            <a:pPr>
              <a:spcBef>
                <a:spcPts val="0"/>
              </a:spcBef>
              <a:spcAft>
                <a:spcPts val="0"/>
              </a:spcAft>
            </a:pPr>
            <a:r>
              <a:rPr lang="en-US" dirty="0"/>
              <a:t>Kolhe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2039135" cy="1098468"/>
          </a:xfrm>
        </p:spPr>
        <p:txBody>
          <a:bodyPr/>
          <a:lstStyle/>
          <a:p>
            <a:pPr>
              <a:lnSpc>
                <a:spcPct val="100000"/>
              </a:lnSpc>
              <a:spcBef>
                <a:spcPts val="0"/>
              </a:spcBef>
              <a:spcAft>
                <a:spcPts val="0"/>
              </a:spcAft>
            </a:pPr>
            <a:r>
              <a:rPr lang="en-US" dirty="0"/>
              <a:t>Esha Bharat</a:t>
            </a:r>
          </a:p>
          <a:p>
            <a:pPr>
              <a:spcBef>
                <a:spcPts val="0"/>
              </a:spcBef>
              <a:spcAft>
                <a:spcPts val="0"/>
              </a:spcAft>
            </a:pPr>
            <a:r>
              <a:rPr lang="en-US" dirty="0"/>
              <a:t>Acharya</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Raghul S</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Sachi Patel</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33</a:t>
            </a:fld>
            <a:endParaRPr lang="en-US"/>
          </a:p>
        </p:txBody>
      </p:sp>
      <p:sp>
        <p:nvSpPr>
          <p:cNvPr id="18" name="Picture Placeholder 17">
            <a:extLst>
              <a:ext uri="{FF2B5EF4-FFF2-40B4-BE49-F238E27FC236}">
                <a16:creationId xmlns:a16="http://schemas.microsoft.com/office/drawing/2014/main" id="{AE886384-181D-89C0-CAC0-C252860B23E9}"/>
              </a:ext>
            </a:extLst>
          </p:cNvPr>
          <p:cNvSpPr>
            <a:spLocks noGrp="1"/>
          </p:cNvSpPr>
          <p:nvPr>
            <p:ph type="pic" sz="quarter" idx="13"/>
          </p:nvPr>
        </p:nvSpPr>
        <p:spPr/>
      </p:sp>
      <p:pic>
        <p:nvPicPr>
          <p:cNvPr id="11" name="Picture Placeholder 10" descr="A person smiling for the camera&#10;&#10;Description automatically generated with medium confidence">
            <a:extLst>
              <a:ext uri="{FF2B5EF4-FFF2-40B4-BE49-F238E27FC236}">
                <a16:creationId xmlns:a16="http://schemas.microsoft.com/office/drawing/2014/main" id="{EE13BE13-720C-F87F-77BE-C1139EBA3C9C}"/>
              </a:ext>
            </a:extLst>
          </p:cNvPr>
          <p:cNvPicPr>
            <a:picLocks noGrp="1" noChangeAspect="1"/>
          </p:cNvPicPr>
          <p:nvPr>
            <p:ph type="pic" sz="quarter" idx="14"/>
          </p:nvPr>
        </p:nvPicPr>
        <p:blipFill>
          <a:blip r:embed="rId4"/>
          <a:srcRect l="10761" r="10761"/>
          <a:stretch>
            <a:fillRect/>
          </a:stretch>
        </p:blipFill>
        <p:spPr/>
      </p:pic>
      <p:sp>
        <p:nvSpPr>
          <p:cNvPr id="22" name="Picture Placeholder 21">
            <a:extLst>
              <a:ext uri="{FF2B5EF4-FFF2-40B4-BE49-F238E27FC236}">
                <a16:creationId xmlns:a16="http://schemas.microsoft.com/office/drawing/2014/main" id="{EF40A9E8-8763-7C9A-7E6F-5E660B36F413}"/>
              </a:ext>
            </a:extLst>
          </p:cNvPr>
          <p:cNvSpPr>
            <a:spLocks noGrp="1"/>
          </p:cNvSpPr>
          <p:nvPr>
            <p:ph type="pic" sz="quarter" idx="16"/>
          </p:nvPr>
        </p:nvSpPr>
        <p:spPr/>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34</a:t>
            </a:fld>
            <a:endParaRPr lang="en-US"/>
          </a:p>
        </p:txBody>
      </p:sp>
      <p:sp>
        <p:nvSpPr>
          <p:cNvPr id="3" name="Subtitle 2">
            <a:extLst>
              <a:ext uri="{FF2B5EF4-FFF2-40B4-BE49-F238E27FC236}">
                <a16:creationId xmlns:a16="http://schemas.microsoft.com/office/drawing/2014/main" id="{52AD780E-374C-709C-3BD3-AE0EC325D56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8251425"/>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35</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Tree>
    <p:extLst>
      <p:ext uri="{BB962C8B-B14F-4D97-AF65-F5344CB8AC3E}">
        <p14:creationId xmlns:p14="http://schemas.microsoft.com/office/powerpoint/2010/main" val="1125949987"/>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Chart</a:t>
            </a:r>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372078104"/>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36</a:t>
            </a:fld>
            <a:endParaRPr lang="en-US"/>
          </a:p>
        </p:txBody>
      </p:sp>
    </p:spTree>
    <p:extLst>
      <p:ext uri="{BB962C8B-B14F-4D97-AF65-F5344CB8AC3E}">
        <p14:creationId xmlns:p14="http://schemas.microsoft.com/office/powerpoint/2010/main" val="3740286033"/>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Table</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331562790"/>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Item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Item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Item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Item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37</a:t>
            </a:fld>
            <a:endParaRPr lang="en-US"/>
          </a:p>
        </p:txBody>
      </p:sp>
    </p:spTree>
    <p:extLst>
      <p:ext uri="{BB962C8B-B14F-4D97-AF65-F5344CB8AC3E}">
        <p14:creationId xmlns:p14="http://schemas.microsoft.com/office/powerpoint/2010/main" val="2496947791"/>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38</a:t>
            </a:fld>
            <a:endParaRPr lang="en-US"/>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44914864"/>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39</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Overview </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1"/>
            <a:ext cx="9795642" cy="3515555"/>
          </a:xfrm>
        </p:spPr>
        <p:txBody>
          <a:bodyPr/>
          <a:lstStyle/>
          <a:p>
            <a:r>
              <a:rPr lang="en-US" dirty="0"/>
              <a:t>Focus - Security of the Diffie-Hellman key exchange algorithm in the context of post-quantum cryptography. </a:t>
            </a:r>
          </a:p>
          <a:p>
            <a:r>
              <a:rPr lang="en-US" dirty="0"/>
              <a:t>Aim - Explore the potential of the Ring Learning with Errors (RLWE) problem as an alternative to traditional Diffie-Hellman key exchange in a post-quantum setting.</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21815367"/>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Content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Open the Design Ideas pane for instant slide makeovers. </a:t>
            </a:r>
          </a:p>
          <a:p>
            <a:r>
              <a:rPr lang="en-US" dirty="0"/>
              <a:t>When we have design ideas, we’ll show them to you right there.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41</a:t>
            </a:fld>
            <a:endParaRPr lang="en-US"/>
          </a:p>
        </p:txBody>
      </p:sp>
    </p:spTree>
    <p:extLst>
      <p:ext uri="{BB962C8B-B14F-4D97-AF65-F5344CB8AC3E}">
        <p14:creationId xmlns:p14="http://schemas.microsoft.com/office/powerpoint/2010/main" val="1420547054"/>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42</a:t>
            </a:fld>
            <a:endParaRPr lang="en-US"/>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a:t>Website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43</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Importance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833151"/>
            <a:ext cx="9795642" cy="3643918"/>
          </a:xfrm>
        </p:spPr>
        <p:txBody>
          <a:bodyPr/>
          <a:lstStyle/>
          <a:p>
            <a:r>
              <a:rPr lang="en-US" dirty="0"/>
              <a:t>Quantum Attacks - With the rise of quantum computing, many traditional cryptographic schemes are becoming vulnerable to attacks. </a:t>
            </a:r>
          </a:p>
          <a:p>
            <a:r>
              <a:rPr lang="en-US" dirty="0"/>
              <a:t>As a result, there is a growing need for post-quantum cryptographic schemes that are resistant to quantum attacks. </a:t>
            </a:r>
          </a:p>
          <a:p>
            <a:r>
              <a:rPr lang="en-US" dirty="0"/>
              <a:t>Contribution – By analyzing the security of the RLWE problem in the context of key exchange, which has the potential to provide a secure and efficient alternative to traditional Diffie-Hellman key exchange in a post-quantum setting.</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61640847"/>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Background Information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Subtitle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1532129840"/>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Diffie-Hellman key exchange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43587" y="1534206"/>
            <a:ext cx="9795642" cy="3515555"/>
          </a:xfrm>
        </p:spPr>
        <p:txBody>
          <a:bodyPr/>
          <a:lstStyle/>
          <a:p>
            <a:r>
              <a:rPr lang="en-US" dirty="0"/>
              <a:t>The Diffie-Hellman key exchange algorithm is a widely used method for securely exchanging cryptographic keys over a public channel. </a:t>
            </a:r>
          </a:p>
          <a:p>
            <a:r>
              <a:rPr lang="en-US" dirty="0"/>
              <a:t>Applications - Secure communication protocols, VPN’s, Digital Signatures, Online transactions, etc.</a:t>
            </a:r>
          </a:p>
          <a:p>
            <a:r>
              <a:rPr lang="en-US" dirty="0"/>
              <a:t>Algorithm and Security - Based on modular exponentiation and is reliable on the computational difficulty of calculating discrete logarithms in a finite field. </a:t>
            </a:r>
          </a:p>
          <a:p>
            <a:r>
              <a:rPr lang="en-US" dirty="0"/>
              <a:t>However, with the advent of quantum computers, the security of the Diffie-Hellman key exchange algorithm is at risk.</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1504238"/>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fontScale="90000"/>
          </a:bodyPr>
          <a:lstStyle/>
          <a:p>
            <a:r>
              <a:rPr lang="en-US" dirty="0"/>
              <a:t>Quantum computing and its impact on cryptography</a:t>
            </a:r>
            <a:br>
              <a:rPr lang="en-US" dirty="0"/>
            </a:b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2121558"/>
            <a:ext cx="9795642" cy="3515555"/>
          </a:xfrm>
        </p:spPr>
        <p:txBody>
          <a:bodyPr/>
          <a:lstStyle/>
          <a:p>
            <a:r>
              <a:rPr lang="en-US" dirty="0"/>
              <a:t>Quantum computing has the potential to break many of the commonly used cryptographic algorithms.</a:t>
            </a:r>
          </a:p>
          <a:p>
            <a:r>
              <a:rPr lang="en-US" dirty="0"/>
              <a:t>That includes the Diffie-Hellman key exchange algorithm.</a:t>
            </a:r>
          </a:p>
          <a:p>
            <a:r>
              <a:rPr lang="en-US" dirty="0"/>
              <a:t>Reason - due to its ability to quickly solve certain mathematical problems that classical computers are unable to solve.</a:t>
            </a:r>
          </a:p>
          <a:p>
            <a:r>
              <a:rPr lang="en-US" dirty="0"/>
              <a:t>Example – Shor’s Algorithm.</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18881046"/>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Shor’s Algorithm</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671222"/>
            <a:ext cx="9795642" cy="3515555"/>
          </a:xfrm>
        </p:spPr>
        <p:txBody>
          <a:bodyPr/>
          <a:lstStyle/>
          <a:p>
            <a:r>
              <a:rPr lang="en-US" dirty="0"/>
              <a:t>Shor's algorithm is a quantum algorithm for integer factorization.</a:t>
            </a:r>
          </a:p>
          <a:p>
            <a:r>
              <a:rPr lang="en-US" dirty="0"/>
              <a:t>It was developed by Peter Shor in 1994.</a:t>
            </a:r>
          </a:p>
          <a:p>
            <a:r>
              <a:rPr lang="en-US" dirty="0"/>
              <a:t>The algorithm is significant because it can be used to break some of the most widely used cryptographic algorithms, including the Diffie-Hellman and RSA algorithm.</a:t>
            </a:r>
          </a:p>
          <a:p>
            <a:r>
              <a:rPr lang="en-US" dirty="0"/>
              <a:t>Shor's algorithm can find the prime factors of a large composite number much faster than classical algorithms.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21957758"/>
      </p:ext>
    </p:extLst>
  </p:cSld>
  <p:clrMapOvr>
    <a:masterClrMapping/>
  </p:clrMapOvr>
  <mc:AlternateContent xmlns:mc="http://schemas.openxmlformats.org/markup-compatibility/2006">
    <mc:Choice xmlns:p14="http://schemas.microsoft.com/office/powerpoint/2010/main" Requires="p14">
      <p:transition spd="slow" p14:dur="10000" advClick="0" advTm="10000"/>
    </mc:Choice>
    <mc:Fallback>
      <p:transition spd="slow" advClick="0" advTm="10000"/>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8518CB2A9E064DA75DB59B3338C506" ma:contentTypeVersion="2" ma:contentTypeDescription="Create a new document." ma:contentTypeScope="" ma:versionID="057cdc940cc1ef09735b518863ee929f">
  <xsd:schema xmlns:xsd="http://www.w3.org/2001/XMLSchema" xmlns:xs="http://www.w3.org/2001/XMLSchema" xmlns:p="http://schemas.microsoft.com/office/2006/metadata/properties" xmlns:ns2="da43308e-42ec-46ea-bf2e-0856bb6dfc14" targetNamespace="http://schemas.microsoft.com/office/2006/metadata/properties" ma:root="true" ma:fieldsID="88b198ecd9d9b0859655c2c3f6fce0e6" ns2:_="">
    <xsd:import namespace="da43308e-42ec-46ea-bf2e-0856bb6dfc1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43308e-42ec-46ea-bf2e-0856bb6dfc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FAB408-2476-49A7-82E6-4F4B5C39B6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43308e-42ec-46ea-bf2e-0856bb6dfc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{36EE5007-259E-4F5C-813E-BC5068AA1E77}tf33713516_win32</Template>
  <TotalTime>322</TotalTime>
  <Words>3662</Words>
  <Application>Microsoft Office PowerPoint</Application>
  <PresentationFormat>Widescreen</PresentationFormat>
  <Paragraphs>383</Paragraphs>
  <Slides>43</Slides>
  <Notes>32</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Consolas</vt:lpstr>
      <vt:lpstr>Gill Sans MT</vt:lpstr>
      <vt:lpstr>Symbol</vt:lpstr>
      <vt:lpstr>Walbaum Display</vt:lpstr>
      <vt:lpstr>3DFloatVTI</vt:lpstr>
      <vt:lpstr>Investigate the impact of quantum computing on  Diffie-Hellman Key Exchange</vt:lpstr>
      <vt:lpstr>Agenda</vt:lpstr>
      <vt:lpstr>Introduction</vt:lpstr>
      <vt:lpstr>Overview </vt:lpstr>
      <vt:lpstr>Importance</vt:lpstr>
      <vt:lpstr>Background Information</vt:lpstr>
      <vt:lpstr>Diffie-Hellman key exchange</vt:lpstr>
      <vt:lpstr>Quantum computing and its impact on cryptography </vt:lpstr>
      <vt:lpstr>Shor’s Algorithm</vt:lpstr>
      <vt:lpstr>Introduction to lattice-based cryptography</vt:lpstr>
      <vt:lpstr>RLWE algorithm</vt:lpstr>
      <vt:lpstr>Implementation</vt:lpstr>
      <vt:lpstr>Implementation Process – Part A</vt:lpstr>
      <vt:lpstr>Code Snippet - 1</vt:lpstr>
      <vt:lpstr>Implementation Process – Part B</vt:lpstr>
      <vt:lpstr>Code Snippet - 2</vt:lpstr>
      <vt:lpstr>Implementation Process – Part C</vt:lpstr>
      <vt:lpstr>Code Snippet – 3A</vt:lpstr>
      <vt:lpstr>Code Snippet – 3B</vt:lpstr>
      <vt:lpstr>Challenges Faced – Part A</vt:lpstr>
      <vt:lpstr>Challenges Faced – Part B</vt:lpstr>
      <vt:lpstr>Results and Analysis</vt:lpstr>
      <vt:lpstr>Findings</vt:lpstr>
      <vt:lpstr>Comparison of RLWE with Diffie-Hellman key exchange</vt:lpstr>
      <vt:lpstr>Results and Implications</vt:lpstr>
      <vt:lpstr>Future Work</vt:lpstr>
      <vt:lpstr>Potential improvements</vt:lpstr>
      <vt:lpstr>Areas for Future Research</vt:lpstr>
      <vt:lpstr>Conclusion</vt:lpstr>
      <vt:lpstr>PowerPoint Presentation</vt:lpstr>
      <vt:lpstr>PowerPoint Presentation</vt:lpstr>
      <vt:lpstr>Personal Reflection</vt:lpstr>
      <vt:lpstr>Team</vt:lpstr>
      <vt:lpstr>Thank You</vt:lpstr>
      <vt:lpstr>Introduction</vt:lpstr>
      <vt:lpstr>Chart</vt:lpstr>
      <vt:lpstr>Table</vt:lpstr>
      <vt:lpstr>The way to get started is to quit talking and begin doing.</vt:lpstr>
      <vt:lpstr>Timeline</vt:lpstr>
      <vt:lpstr>Content </vt:lpstr>
      <vt:lpstr>Content 2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raghul suresh</dc:creator>
  <cp:lastModifiedBy>Esha Acharya</cp:lastModifiedBy>
  <cp:revision>74</cp:revision>
  <dcterms:created xsi:type="dcterms:W3CDTF">2023-04-10T04:00:50Z</dcterms:created>
  <dcterms:modified xsi:type="dcterms:W3CDTF">2023-04-14T02:18:46Z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0x010100598518CB2A9E064DA75DB59B3338C506</vt:lpwstr>
  </property>
</Properties>
</file>